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1" r:id="rId2"/>
    <p:sldId id="285" r:id="rId3"/>
    <p:sldId id="291" r:id="rId4"/>
    <p:sldId id="292" r:id="rId5"/>
    <p:sldId id="290" r:id="rId6"/>
    <p:sldId id="281" r:id="rId7"/>
    <p:sldId id="272" r:id="rId8"/>
    <p:sldId id="273" r:id="rId9"/>
    <p:sldId id="275" r:id="rId10"/>
    <p:sldId id="28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85" autoAdjust="0"/>
    <p:restoredTop sz="94982" autoAdjust="0"/>
  </p:normalViewPr>
  <p:slideViewPr>
    <p:cSldViewPr>
      <p:cViewPr>
        <p:scale>
          <a:sx n="70" d="100"/>
          <a:sy n="70" d="100"/>
        </p:scale>
        <p:origin x="-142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4A72C8-BF6A-4D05-8658-816DC2BD37CC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FB85C3-1EDF-4D34-9918-91AA85A8B1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27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FB85C3-1EDF-4D34-9918-91AA85A8B13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33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450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530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920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615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1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554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4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848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91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786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990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831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gif"/><Relationship Id="rId3" Type="http://schemas.openxmlformats.org/officeDocument/2006/relationships/image" Target="../media/image13.gif"/><Relationship Id="rId7" Type="http://schemas.openxmlformats.org/officeDocument/2006/relationships/image" Target="../media/image17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gif"/><Relationship Id="rId5" Type="http://schemas.openxmlformats.org/officeDocument/2006/relationships/image" Target="../media/image15.gif"/><Relationship Id="rId4" Type="http://schemas.openxmlformats.org/officeDocument/2006/relationships/image" Target="../media/image14.gif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5579" y="92662"/>
            <a:ext cx="9131891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err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Thứ</a:t>
            </a:r>
            <a:r>
              <a:rPr lang="en-US" sz="3200" b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tư</a:t>
            </a: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, </a:t>
            </a:r>
            <a:r>
              <a:rPr lang="en-US" sz="3200" b="1" err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ngày</a:t>
            </a:r>
            <a:r>
              <a:rPr lang="en-US" sz="3200" b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29</a:t>
            </a: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tháng</a:t>
            </a:r>
            <a:r>
              <a:rPr lang="vi-VN" sz="3200" b="1" dirty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4 </a:t>
            </a:r>
            <a:r>
              <a:rPr lang="en-US" sz="3200" b="1" err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năm</a:t>
            </a:r>
            <a:r>
              <a:rPr lang="en-US" sz="3200" b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2020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200" b="1" u="sng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Tập làm văn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Viết nội quy </a:t>
            </a:r>
            <a:endParaRPr lang="en-US" sz="4000" b="1" dirty="0">
              <a:solidFill>
                <a:srgbClr val="002060"/>
              </a:solidFill>
              <a:latin typeface="HP001 4 hàng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3233410"/>
            <a:ext cx="2971800" cy="33769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4038600"/>
            <a:ext cx="2143125" cy="21431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5638800"/>
            <a:ext cx="2457450" cy="1219200"/>
          </a:xfrm>
          <a:prstGeom prst="rect">
            <a:avLst/>
          </a:prstGeom>
        </p:spPr>
      </p:pic>
      <p:pic>
        <p:nvPicPr>
          <p:cNvPr id="11" name="Picture 11" descr="WhitecornerFlow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800600"/>
            <a:ext cx="2286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424659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7" descr="36358cay00ek3p5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0"/>
            <a:ext cx="8572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7" descr="36358cay00ek3p5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572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WordArt 8"/>
          <p:cNvSpPr>
            <a:spLocks noChangeArrowheads="1" noChangeShapeType="1" noTextEdit="1"/>
          </p:cNvSpPr>
          <p:nvPr/>
        </p:nvSpPr>
        <p:spPr bwMode="auto">
          <a:xfrm>
            <a:off x="228600" y="0"/>
            <a:ext cx="8686800" cy="5334000"/>
          </a:xfrm>
          <a:prstGeom prst="rect">
            <a:avLst/>
          </a:prstGeom>
        </p:spPr>
        <p:txBody>
          <a:bodyPr wrap="none" fromWordArt="1">
            <a:prstTxWarp prst="textInflateBottom">
              <a:avLst>
                <a:gd name="adj" fmla="val 68083"/>
              </a:avLst>
            </a:prstTxWarp>
          </a:bodyPr>
          <a:lstStyle/>
          <a:p>
            <a:pPr algn="ctr"/>
            <a:r>
              <a:rPr lang="vi-VN" sz="3600" kern="10" dirty="0">
                <a:ln w="12700">
                  <a:solidFill>
                    <a:srgbClr val="8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Cảm ơn các em!</a:t>
            </a:r>
            <a:endParaRPr lang="en-US" sz="3600" kern="10" dirty="0">
              <a:ln w="12700">
                <a:solidFill>
                  <a:srgbClr val="8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253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738" y="4686300"/>
            <a:ext cx="1528762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4190" y="4876800"/>
            <a:ext cx="1857375" cy="1143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867" y="5015109"/>
            <a:ext cx="1219200" cy="1219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6175" y="4876800"/>
            <a:ext cx="1219200" cy="1219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4040" y="3990584"/>
            <a:ext cx="1200150" cy="22098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0200" y="-571648"/>
            <a:ext cx="3667125" cy="360045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5" y="-905284"/>
            <a:ext cx="3667125" cy="36004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6096" y="3533775"/>
            <a:ext cx="3667125" cy="360045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790802"/>
            <a:ext cx="3667125" cy="360045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0807" y="3614376"/>
            <a:ext cx="3667125" cy="360045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500" y="3638402"/>
            <a:ext cx="3667125" cy="360045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6875" y="3505200"/>
            <a:ext cx="3667125" cy="3600450"/>
          </a:xfrm>
          <a:prstGeom prst="rect">
            <a:avLst/>
          </a:prstGeom>
        </p:spPr>
      </p:pic>
      <p:pic>
        <p:nvPicPr>
          <p:cNvPr id="21" name="Picture 11" descr="WhitecornerFlower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800600"/>
            <a:ext cx="2286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502450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6" dur="2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5579" y="92662"/>
            <a:ext cx="9131891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err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Thứ</a:t>
            </a:r>
            <a:r>
              <a:rPr lang="en-US" sz="3200" b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tư</a:t>
            </a: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, </a:t>
            </a:r>
            <a:r>
              <a:rPr lang="en-US" sz="3200" b="1" err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ngày</a:t>
            </a:r>
            <a:r>
              <a:rPr lang="en-US" sz="3200" b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29</a:t>
            </a: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tháng</a:t>
            </a:r>
            <a:r>
              <a:rPr lang="vi-VN" sz="3200" b="1" dirty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4 </a:t>
            </a:r>
            <a:r>
              <a:rPr lang="en-US" sz="3200" b="1" err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năm</a:t>
            </a:r>
            <a:r>
              <a:rPr lang="en-US" sz="3200" b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2020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200" b="1" u="sng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Tập làm văn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Viết nội quy </a:t>
            </a:r>
            <a:endParaRPr lang="en-US" sz="4000" b="1" dirty="0">
              <a:solidFill>
                <a:srgbClr val="002060"/>
              </a:solidFill>
              <a:latin typeface="HP001 4 hàng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579" y="23622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HP001 4 hàng" pitchFamily="34" charset="0"/>
              </a:rPr>
              <a:t>1. Luyện đọc bài : “Nội quy Đảo Khỉ”</a:t>
            </a:r>
            <a:endParaRPr lang="en-US" sz="3200" b="1">
              <a:latin typeface="HP001 4 hàng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79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219200" y="457200"/>
            <a:ext cx="6629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NỘI QUY ĐẢO KHỈ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81000" y="2667000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Mua vé tham quan trước khi lên đảo</a:t>
            </a:r>
            <a:r>
              <a:rPr lang="en-US" altLang="en-US" sz="28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81000" y="3200400"/>
            <a:ext cx="876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Không trêu chọc thú nuôi trong chuồng.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81000" y="3733800"/>
            <a:ext cx="8153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8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Không cho thú ăn các loại thức ăn lạ.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381000" y="4267200"/>
            <a:ext cx="7543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Giữ gìn vệ sinh chung trên đảo</a:t>
            </a:r>
            <a:r>
              <a:rPr lang="en-US" altLang="en-US" sz="28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981200" y="4731603"/>
            <a:ext cx="7620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24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en-US" alt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1990</a:t>
            </a:r>
          </a:p>
          <a:p>
            <a:pPr algn="ctr" eaLnBrk="1" hangingPunct="1"/>
            <a:r>
              <a:rPr lang="en-US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 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 LÍ ĐIỂM DU LỊCH ĐẢO </a:t>
            </a:r>
            <a:r>
              <a:rPr lang="en-US" alt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KHỈ</a:t>
            </a:r>
            <a:endParaRPr lang="en-US" alt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36"/>
          <p:cNvSpPr txBox="1">
            <a:spLocks noChangeArrowheads="1"/>
          </p:cNvSpPr>
          <p:nvPr/>
        </p:nvSpPr>
        <p:spPr bwMode="auto">
          <a:xfrm>
            <a:off x="381000" y="1143000"/>
            <a:ext cx="7848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Khỉ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tồn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khỉ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" name="Text Box 37"/>
          <p:cNvSpPr txBox="1">
            <a:spLocks noChangeArrowheads="1"/>
          </p:cNvSpPr>
          <p:nvPr/>
        </p:nvSpPr>
        <p:spPr bwMode="auto">
          <a:xfrm>
            <a:off x="304800" y="1676400"/>
            <a:ext cx="8915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Khỉ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402396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5579" y="92662"/>
            <a:ext cx="9131891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err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Thứ</a:t>
            </a:r>
            <a:r>
              <a:rPr lang="en-US" sz="3200" b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tư</a:t>
            </a: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, </a:t>
            </a:r>
            <a:r>
              <a:rPr lang="en-US" sz="3200" b="1" err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ngày</a:t>
            </a:r>
            <a:r>
              <a:rPr lang="en-US" sz="3200" b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29</a:t>
            </a: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tháng</a:t>
            </a:r>
            <a:r>
              <a:rPr lang="vi-VN" sz="3200" b="1" dirty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4 </a:t>
            </a:r>
            <a:r>
              <a:rPr lang="en-US" sz="3200" b="1" err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năm</a:t>
            </a:r>
            <a:r>
              <a:rPr lang="en-US" sz="3200" b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2020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200" b="1" u="sng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Tập làm văn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Viết nội quy </a:t>
            </a:r>
            <a:endParaRPr lang="en-US" sz="4000" b="1" dirty="0">
              <a:solidFill>
                <a:srgbClr val="002060"/>
              </a:solidFill>
              <a:latin typeface="HP001 4 hàng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579" y="23622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HP001 4 hàng" pitchFamily="34" charset="0"/>
              </a:rPr>
              <a:t>1. Luyện đọc bài : “Nội quy Đảo Khỉ”</a:t>
            </a:r>
            <a:endParaRPr lang="en-US" sz="3200" b="1">
              <a:latin typeface="HP001 4 hàng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" y="33528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HP001 4 hàng" pitchFamily="34" charset="0"/>
              </a:rPr>
              <a:t>Câu 1: Nội quy Đảo Khỉ có mấy điều?</a:t>
            </a:r>
            <a:endParaRPr lang="en-US" sz="3200" b="1">
              <a:latin typeface="HP001 4 hàng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41148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HP001 4 hàng" pitchFamily="34" charset="0"/>
              </a:rPr>
              <a:t> </a:t>
            </a:r>
            <a:r>
              <a:rPr lang="en-US" sz="3200" b="1" smtClean="0">
                <a:solidFill>
                  <a:srgbClr val="FF0000"/>
                </a:solidFill>
                <a:latin typeface="HP001 4 hàng" pitchFamily="34" charset="0"/>
              </a:rPr>
              <a:t>Nội quy Đảo Khỉ có 4 điều.</a:t>
            </a:r>
            <a:endParaRPr lang="en-US" sz="3200" b="1">
              <a:solidFill>
                <a:srgbClr val="FF0000"/>
              </a:solidFill>
              <a:latin typeface="HP001 4 hàng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598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776" y="2166530"/>
            <a:ext cx="8077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HP001 4 hàng" pitchFamily="34" charset="0"/>
              </a:rPr>
              <a:t>Câu 2: Em hiểu những điều quy định nói trên như thế nào?</a:t>
            </a:r>
            <a:endParaRPr lang="en-US" sz="3200" b="1">
              <a:latin typeface="HP001 4 hàng" pitchFamily="34" charset="0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5579" y="92662"/>
            <a:ext cx="9131891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err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Thứ</a:t>
            </a:r>
            <a:r>
              <a:rPr lang="en-US" sz="3200" b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tư</a:t>
            </a: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, </a:t>
            </a:r>
            <a:r>
              <a:rPr lang="en-US" sz="3200" b="1" err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ngày</a:t>
            </a:r>
            <a:r>
              <a:rPr lang="en-US" sz="3200" b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29</a:t>
            </a: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tháng</a:t>
            </a:r>
            <a:r>
              <a:rPr lang="vi-VN" sz="3200" b="1" dirty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4 </a:t>
            </a:r>
            <a:r>
              <a:rPr lang="en-US" sz="3200" b="1" err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năm</a:t>
            </a:r>
            <a:r>
              <a:rPr lang="en-US" sz="3200" b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2020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200" b="1" u="sng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Tập làm văn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Viết nội quy </a:t>
            </a:r>
            <a:endParaRPr lang="en-US" sz="4000" b="1" dirty="0">
              <a:solidFill>
                <a:srgbClr val="002060"/>
              </a:solidFill>
              <a:latin typeface="HP001 4 hàng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33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69850" y="1123950"/>
            <a:ext cx="920750" cy="1314450"/>
            <a:chOff x="0" y="4"/>
            <a:chExt cx="920114" cy="1314448"/>
          </a:xfrm>
        </p:grpSpPr>
        <p:sp>
          <p:nvSpPr>
            <p:cNvPr id="9" name="Chevron 8"/>
            <p:cNvSpPr/>
            <p:nvPr/>
          </p:nvSpPr>
          <p:spPr>
            <a:xfrm rot="5400000">
              <a:off x="-197167" y="197171"/>
              <a:ext cx="1314448" cy="920114"/>
            </a:xfrm>
            <a:prstGeom prst="chevro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Chevron 4"/>
            <p:cNvSpPr/>
            <p:nvPr/>
          </p:nvSpPr>
          <p:spPr>
            <a:xfrm>
              <a:off x="0" y="460378"/>
              <a:ext cx="920114" cy="3936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800" b="1" i="1" dirty="0">
                <a:solidFill>
                  <a:schemeClr val="tx1"/>
                </a:solidFill>
                <a:latin typeface="Time news roman"/>
              </a:endParaRPr>
            </a:p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800" b="1" i="1" dirty="0">
                  <a:solidFill>
                    <a:schemeClr val="tx1"/>
                  </a:solidFill>
                  <a:latin typeface="Time news roman"/>
                </a:rPr>
                <a:t>Điều 1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1066800" y="1171575"/>
            <a:ext cx="8001000" cy="885825"/>
            <a:chOff x="920113" y="4"/>
            <a:chExt cx="7995285" cy="885230"/>
          </a:xfrm>
        </p:grpSpPr>
        <p:sp>
          <p:nvSpPr>
            <p:cNvPr id="12" name="Round Same Side Corner Rectangle 11"/>
            <p:cNvSpPr/>
            <p:nvPr/>
          </p:nvSpPr>
          <p:spPr>
            <a:xfrm rot="5400000">
              <a:off x="4475140" y="-3555023"/>
              <a:ext cx="885230" cy="7995285"/>
            </a:xfrm>
            <a:prstGeom prst="round2SameRect">
              <a:avLst/>
            </a:prstGeom>
            <a:solidFill>
              <a:schemeClr val="tx2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ound Same Side Corner Rectangle 4"/>
            <p:cNvSpPr/>
            <p:nvPr/>
          </p:nvSpPr>
          <p:spPr>
            <a:xfrm>
              <a:off x="920113" y="42838"/>
              <a:ext cx="7952454" cy="7995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70688" tIns="15240" rIns="15240" bIns="15240" spcCol="1270" anchor="ctr"/>
            <a:lstStyle/>
            <a:p>
              <a:pPr marL="228600" lvl="1" indent="-228600" defTabSz="10668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Ai cũng phải mua vé</a:t>
              </a:r>
            </a:p>
            <a:p>
              <a:pPr marL="228600" lvl="1" indent="-228600" defTabSz="10668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 vé mới được lên đảo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69850" y="2438400"/>
            <a:ext cx="920750" cy="1314450"/>
            <a:chOff x="0" y="1496947"/>
            <a:chExt cx="920114" cy="1314448"/>
          </a:xfrm>
        </p:grpSpPr>
        <p:sp>
          <p:nvSpPr>
            <p:cNvPr id="15" name="Chevron 14"/>
            <p:cNvSpPr/>
            <p:nvPr/>
          </p:nvSpPr>
          <p:spPr>
            <a:xfrm rot="5400000">
              <a:off x="-197167" y="1694114"/>
              <a:ext cx="1314448" cy="920114"/>
            </a:xfrm>
            <a:prstGeom prst="chevron">
              <a:avLst/>
            </a:prstGeom>
            <a:solidFill>
              <a:srgbClr val="92D050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Chevron 4"/>
            <p:cNvSpPr/>
            <p:nvPr/>
          </p:nvSpPr>
          <p:spPr>
            <a:xfrm>
              <a:off x="0" y="1957321"/>
              <a:ext cx="920114" cy="3936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800" b="1" i="1" dirty="0">
                <a:solidFill>
                  <a:schemeClr val="tx1"/>
                </a:solidFill>
                <a:latin typeface="Time news roman"/>
              </a:endParaRPr>
            </a:p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800" b="1" i="1" dirty="0">
                  <a:solidFill>
                    <a:schemeClr val="tx1"/>
                  </a:solidFill>
                  <a:latin typeface="Time news roman"/>
                </a:rPr>
                <a:t>Điều 2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69850" y="3867150"/>
            <a:ext cx="920750" cy="1314450"/>
            <a:chOff x="0" y="2883909"/>
            <a:chExt cx="920114" cy="1314448"/>
          </a:xfrm>
        </p:grpSpPr>
        <p:sp>
          <p:nvSpPr>
            <p:cNvPr id="18" name="Chevron 17"/>
            <p:cNvSpPr/>
            <p:nvPr/>
          </p:nvSpPr>
          <p:spPr>
            <a:xfrm rot="5400000">
              <a:off x="-197167" y="3081076"/>
              <a:ext cx="1314448" cy="920114"/>
            </a:xfrm>
            <a:prstGeom prst="chevron">
              <a:avLst/>
            </a:prstGeom>
            <a:solidFill>
              <a:srgbClr val="7030A0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Chevron 6"/>
            <p:cNvSpPr/>
            <p:nvPr/>
          </p:nvSpPr>
          <p:spPr>
            <a:xfrm>
              <a:off x="0" y="3344283"/>
              <a:ext cx="920114" cy="3936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800" b="1" i="1" dirty="0">
                <a:solidFill>
                  <a:schemeClr val="tx1"/>
                </a:solidFill>
                <a:latin typeface="Time news roman"/>
              </a:endParaRPr>
            </a:p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800" b="1" i="1" dirty="0">
                  <a:solidFill>
                    <a:schemeClr val="tx1"/>
                  </a:solidFill>
                  <a:latin typeface="Time news roman"/>
                </a:rPr>
                <a:t>Điều 3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69850" y="5314950"/>
            <a:ext cx="920750" cy="1314450"/>
            <a:chOff x="0" y="4373903"/>
            <a:chExt cx="920114" cy="1314448"/>
          </a:xfrm>
        </p:grpSpPr>
        <p:sp>
          <p:nvSpPr>
            <p:cNvPr id="21" name="Chevron 20"/>
            <p:cNvSpPr/>
            <p:nvPr/>
          </p:nvSpPr>
          <p:spPr>
            <a:xfrm rot="5400000">
              <a:off x="-197167" y="4571070"/>
              <a:ext cx="1314448" cy="920114"/>
            </a:xfrm>
            <a:prstGeom prst="chevron">
              <a:avLst/>
            </a:prstGeom>
            <a:solidFill>
              <a:srgbClr val="FF0066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Chevron 8"/>
            <p:cNvSpPr/>
            <p:nvPr/>
          </p:nvSpPr>
          <p:spPr>
            <a:xfrm>
              <a:off x="0" y="4834277"/>
              <a:ext cx="920114" cy="3936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800" b="1" i="1" dirty="0">
                <a:solidFill>
                  <a:schemeClr val="tx1"/>
                </a:solidFill>
                <a:latin typeface="Time news roman"/>
              </a:endParaRPr>
            </a:p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800" b="1" i="1" dirty="0">
                  <a:solidFill>
                    <a:schemeClr val="tx1"/>
                  </a:solidFill>
                  <a:latin typeface="Time news roman"/>
                </a:rPr>
                <a:t>Điều 4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1066800" y="2241551"/>
            <a:ext cx="7994650" cy="1382713"/>
            <a:chOff x="920114" y="1188246"/>
            <a:chExt cx="7995285" cy="1382909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24" name="Round Same Side Corner Rectangle 23"/>
            <p:cNvSpPr/>
            <p:nvPr/>
          </p:nvSpPr>
          <p:spPr>
            <a:xfrm rot="5400000">
              <a:off x="4226302" y="-2117942"/>
              <a:ext cx="1382909" cy="7995285"/>
            </a:xfrm>
            <a:prstGeom prst="round2SameRect">
              <a:avLst/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Round Same Side Corner Rectangle 4"/>
            <p:cNvSpPr/>
            <p:nvPr/>
          </p:nvSpPr>
          <p:spPr>
            <a:xfrm>
              <a:off x="920114" y="1385123"/>
              <a:ext cx="7928605" cy="104313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70688" tIns="15240" rIns="15240" bIns="15240" spcCol="1270" anchor="ctr"/>
            <a:lstStyle/>
            <a:p>
              <a:pPr marL="228600" lvl="1" indent="-228600" defTabSz="10668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Không trêu chọc thú</a:t>
              </a:r>
            </a:p>
            <a:p>
              <a:pPr marL="228600" lvl="1" indent="-228600" defTabSz="10668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Vì nếu trêu chọc thì thú sẽ tức giận hoặc bị thương</a:t>
              </a:r>
            </a:p>
            <a:p>
              <a:pPr marL="228600" lvl="1" indent="-228600" defTabSz="10668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Thậm chí gặp nguy hiểm</a:t>
              </a:r>
            </a:p>
          </p:txBody>
        </p:sp>
      </p:grp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1066800" y="3800474"/>
            <a:ext cx="7994651" cy="1246188"/>
            <a:chOff x="650556" y="2783843"/>
            <a:chExt cx="7994651" cy="1246431"/>
          </a:xfrm>
        </p:grpSpPr>
        <p:sp>
          <p:nvSpPr>
            <p:cNvPr id="27" name="Round Same Side Corner Rectangle 26"/>
            <p:cNvSpPr/>
            <p:nvPr/>
          </p:nvSpPr>
          <p:spPr>
            <a:xfrm rot="5400000">
              <a:off x="4024666" y="-590266"/>
              <a:ext cx="1246431" cy="7994650"/>
            </a:xfrm>
            <a:prstGeom prst="round2SameRect">
              <a:avLst/>
            </a:prstGeom>
            <a:solidFill>
              <a:schemeClr val="tx2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Round Same Side Corner Rectangle 6"/>
            <p:cNvSpPr/>
            <p:nvPr/>
          </p:nvSpPr>
          <p:spPr>
            <a:xfrm>
              <a:off x="650556" y="2936274"/>
              <a:ext cx="7780338" cy="7685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70688" tIns="15240" rIns="15240" bIns="15240" spcCol="1270" anchor="ctr"/>
            <a:lstStyle/>
            <a:p>
              <a:pPr marL="228600" lvl="1" indent="-228600" defTabSz="10668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Không cho thú ăn những thức ăn lạ</a:t>
              </a:r>
            </a:p>
            <a:p>
              <a:pPr marL="228600" lvl="1" indent="-228600" defTabSz="10668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Vì </a:t>
              </a:r>
              <a:r>
                <a:rPr lang="vi-VN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hức ăn lạ có thể làm thú bị ốm hoặc chết</a:t>
              </a:r>
            </a:p>
          </p:txBody>
        </p:sp>
      </p:grpSp>
      <p:grpSp>
        <p:nvGrpSpPr>
          <p:cNvPr id="29" name="Group 28"/>
          <p:cNvGrpSpPr>
            <a:grpSpLocks/>
          </p:cNvGrpSpPr>
          <p:nvPr/>
        </p:nvGrpSpPr>
        <p:grpSpPr bwMode="auto">
          <a:xfrm>
            <a:off x="1066800" y="5253038"/>
            <a:ext cx="7994650" cy="1452562"/>
            <a:chOff x="920114" y="4075151"/>
            <a:chExt cx="7995285" cy="1451893"/>
          </a:xfrm>
        </p:grpSpPr>
        <p:sp>
          <p:nvSpPr>
            <p:cNvPr id="30" name="Round Same Side Corner Rectangle 29"/>
            <p:cNvSpPr/>
            <p:nvPr/>
          </p:nvSpPr>
          <p:spPr>
            <a:xfrm rot="5400000">
              <a:off x="4191810" y="803455"/>
              <a:ext cx="1451893" cy="7995285"/>
            </a:xfrm>
            <a:prstGeom prst="round2SameRect">
              <a:avLst/>
            </a:prstGeom>
            <a:solidFill>
              <a:schemeClr val="tx2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Round Same Side Corner Rectangle 8"/>
            <p:cNvSpPr/>
            <p:nvPr/>
          </p:nvSpPr>
          <p:spPr>
            <a:xfrm>
              <a:off x="920114" y="4146555"/>
              <a:ext cx="7923842" cy="13090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70688" tIns="15240" rIns="15240" bIns="15240" spcCol="1270" anchor="ctr"/>
            <a:lstStyle/>
            <a:p>
              <a:pPr marL="228600" lvl="1" indent="-228600" defTabSz="10668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Không vứt rác bừa bãi</a:t>
              </a:r>
            </a:p>
            <a:p>
              <a:pPr marL="228600" lvl="1" indent="-228600" defTabSz="10668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Không khạc nhổ</a:t>
              </a:r>
            </a:p>
            <a:p>
              <a:pPr marL="228600" lvl="1" indent="-228600" defTabSz="10668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Đi vệ sinh đúng chỗ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7461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4"/>
          <p:cNvSpPr txBox="1">
            <a:spLocks noChangeArrowheads="1"/>
          </p:cNvSpPr>
          <p:nvPr/>
        </p:nvSpPr>
        <p:spPr bwMode="auto">
          <a:xfrm>
            <a:off x="304800" y="3886200"/>
            <a:ext cx="8763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Khỉ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Nâu khoái chí vì bản nội quy này bảo vệ loài khỉ, yêu cầu mọi người giữ sạch, đẹp hòn đảo nơi khỉ sinh sống .</a:t>
            </a:r>
          </a:p>
        </p:txBody>
      </p:sp>
      <p:sp>
        <p:nvSpPr>
          <p:cNvPr id="11" name="AutoShape 13"/>
          <p:cNvSpPr>
            <a:spLocks noChangeArrowheads="1"/>
          </p:cNvSpPr>
          <p:nvPr/>
        </p:nvSpPr>
        <p:spPr bwMode="auto">
          <a:xfrm>
            <a:off x="77299" y="1905000"/>
            <a:ext cx="8915400" cy="1295400"/>
          </a:xfrm>
          <a:prstGeom prst="cloudCallout">
            <a:avLst>
              <a:gd name="adj1" fmla="val -46528"/>
              <a:gd name="adj2" fmla="val 1486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altLang="en-US" sz="2800" b="1" i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sao khi đọc xong nội quy, Khỉ Nâu lại khoái chí?</a:t>
            </a:r>
            <a:endParaRPr lang="en-US" altLang="en-US" sz="2800" b="1" i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 descr="kinh-nghiem-hoc-tieng-anh-hay-suy-nghi-va-quyet-dinh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9198" y="2971800"/>
            <a:ext cx="3731602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1295690"/>
            <a:ext cx="2027259" cy="2666710"/>
          </a:xfrm>
          <a:prstGeom prst="rect">
            <a:avLst/>
          </a:prstGeom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5579" y="92662"/>
            <a:ext cx="9131891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err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Thứ</a:t>
            </a:r>
            <a:r>
              <a:rPr lang="en-US" sz="3200" b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tư</a:t>
            </a: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, </a:t>
            </a:r>
            <a:r>
              <a:rPr lang="en-US" sz="3200" b="1" err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ngày</a:t>
            </a:r>
            <a:r>
              <a:rPr lang="en-US" sz="3200" b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29</a:t>
            </a: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tháng</a:t>
            </a:r>
            <a:r>
              <a:rPr lang="vi-VN" sz="3200" b="1" dirty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4 </a:t>
            </a:r>
            <a:r>
              <a:rPr lang="en-US" sz="3200" b="1" err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năm</a:t>
            </a:r>
            <a:r>
              <a:rPr lang="en-US" sz="3200" b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2020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200" b="1" u="sng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Tập làm văn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Viết nội quy </a:t>
            </a:r>
            <a:endParaRPr lang="en-US" sz="4000" b="1" dirty="0">
              <a:solidFill>
                <a:srgbClr val="002060"/>
              </a:solidFill>
              <a:latin typeface="HP001 4 hàng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941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0" y="2895600"/>
            <a:ext cx="9144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2060"/>
                </a:solidFill>
                <a:latin typeface="Times New Roman" pitchFamily="18" charset="0"/>
              </a:rPr>
              <a:t>Nội quy Đảo Khỉ yêu cầu mọi người bảo vệ loài khỉ, giữ sạch, đẹp hòn đảo nơi khỉ sinh </a:t>
            </a:r>
            <a:r>
              <a:rPr lang="en-US" altLang="en-US" sz="3200" b="1" smtClean="0">
                <a:solidFill>
                  <a:srgbClr val="002060"/>
                </a:solidFill>
                <a:latin typeface="Times New Roman" pitchFamily="18" charset="0"/>
              </a:rPr>
              <a:t>sống.</a:t>
            </a:r>
            <a:endParaRPr lang="en-US" altLang="en-US" sz="3200" b="1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8" name="AutoShape 13"/>
          <p:cNvSpPr>
            <a:spLocks noChangeArrowheads="1"/>
          </p:cNvSpPr>
          <p:nvPr/>
        </p:nvSpPr>
        <p:spPr bwMode="auto">
          <a:xfrm>
            <a:off x="2590800" y="2154765"/>
            <a:ext cx="3766246" cy="838200"/>
          </a:xfrm>
          <a:prstGeom prst="cloudCallout">
            <a:avLst>
              <a:gd name="adj1" fmla="val -46528"/>
              <a:gd name="adj2" fmla="val 1486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altLang="en-US" sz="2800" b="1" i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</a:t>
            </a:r>
            <a:endParaRPr lang="en-US" altLang="en-US" sz="2800" b="1" i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419600"/>
            <a:ext cx="1600200" cy="236532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5425466"/>
            <a:ext cx="1809750" cy="14287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596" y="5187341"/>
            <a:ext cx="1905000" cy="1905000"/>
          </a:xfrm>
          <a:prstGeom prst="rect">
            <a:avLst/>
          </a:prstGeom>
        </p:spPr>
      </p:pic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5579" y="92662"/>
            <a:ext cx="9131891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err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Thứ</a:t>
            </a:r>
            <a:r>
              <a:rPr lang="en-US" sz="3200" b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tư</a:t>
            </a: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, </a:t>
            </a:r>
            <a:r>
              <a:rPr lang="en-US" sz="3200" b="1" err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ngày</a:t>
            </a:r>
            <a:r>
              <a:rPr lang="en-US" sz="3200" b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29</a:t>
            </a: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tháng</a:t>
            </a:r>
            <a:r>
              <a:rPr lang="vi-VN" sz="3200" b="1" dirty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4 </a:t>
            </a:r>
            <a:r>
              <a:rPr lang="en-US" sz="3200" b="1" err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năm</a:t>
            </a:r>
            <a:r>
              <a:rPr lang="en-US" sz="3200" b="1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2020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200" b="1" u="sng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Tập làm văn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200" b="1" smtClean="0">
                <a:solidFill>
                  <a:srgbClr val="002060"/>
                </a:solidFill>
                <a:latin typeface="HP001 4 hàng" pitchFamily="34" charset="0"/>
                <a:cs typeface="Times New Roman" pitchFamily="18" charset="0"/>
              </a:rPr>
              <a:t>Viết nội quy </a:t>
            </a:r>
            <a:endParaRPr lang="en-US" sz="4000" b="1" dirty="0">
              <a:solidFill>
                <a:srgbClr val="002060"/>
              </a:solidFill>
              <a:latin typeface="HP001 4 hàng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99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447800" y="304800"/>
            <a:ext cx="7010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C00000"/>
                </a:solidFill>
                <a:latin typeface="Times New Roman" pitchFamily="18" charset="0"/>
              </a:rPr>
              <a:t>Nội quy của nhà trường ( </a:t>
            </a:r>
            <a:r>
              <a:rPr lang="vi-VN" altLang="en-US" sz="3600" b="1">
                <a:solidFill>
                  <a:srgbClr val="C00000"/>
                </a:solidFill>
                <a:latin typeface="Times New Roman" pitchFamily="18" charset="0"/>
              </a:rPr>
              <a:t>10</a:t>
            </a:r>
            <a:r>
              <a:rPr lang="en-US" altLang="en-US" sz="3600" b="1">
                <a:solidFill>
                  <a:srgbClr val="C00000"/>
                </a:solidFill>
                <a:latin typeface="Times New Roman" pitchFamily="18" charset="0"/>
              </a:rPr>
              <a:t> điều)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81000" y="1228725"/>
            <a:ext cx="876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u="sng" dirty="0">
                <a:solidFill>
                  <a:srgbClr val="C00000"/>
                </a:solidFill>
                <a:latin typeface="Times New Roman" pitchFamily="18" charset="0"/>
              </a:rPr>
              <a:t>Điều 1 :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Đi học đúng giờ, nghỉ học phải xin phép. 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81000" y="1709738"/>
            <a:ext cx="8763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u="sng" dirty="0">
                <a:solidFill>
                  <a:srgbClr val="C00000"/>
                </a:solidFill>
                <a:latin typeface="Times New Roman" pitchFamily="18" charset="0"/>
              </a:rPr>
              <a:t>Điều 2 :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Không ăn quà vặt ở cổng trường, không vứt rác bừa bãi ở cổng trường, sân trường, trong lớp học.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81000" y="3527425"/>
            <a:ext cx="8382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u="sng" dirty="0">
                <a:solidFill>
                  <a:srgbClr val="C00000"/>
                </a:solidFill>
                <a:latin typeface="Times New Roman" pitchFamily="18" charset="0"/>
              </a:rPr>
              <a:t>Điều 4 :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Học bài và làm bài tập trước khi đến lớp. Chuẩn bị đồ dùng đầy đủ theo bài, theo môn học.</a:t>
            </a:r>
            <a:endParaRPr lang="en-US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81000" y="4435475"/>
            <a:ext cx="8382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u="sng" dirty="0">
                <a:solidFill>
                  <a:srgbClr val="C00000"/>
                </a:solidFill>
                <a:latin typeface="Times New Roman" pitchFamily="18" charset="0"/>
              </a:rPr>
              <a:t>Điều 5 :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Trong lớp chú ý nghe giảng, ghi chép bài đầy đủ, giữ gìn</a:t>
            </a:r>
            <a:r>
              <a:rPr lang="en-US" sz="2800">
                <a:solidFill>
                  <a:srgbClr val="002060"/>
                </a:solidFill>
                <a:latin typeface="Times New Roman" pitchFamily="18" charset="0"/>
              </a:rPr>
              <a:t>, </a:t>
            </a:r>
            <a:r>
              <a:rPr lang="en-US" sz="2800" smtClean="0">
                <a:solidFill>
                  <a:srgbClr val="002060"/>
                </a:solidFill>
                <a:latin typeface="Times New Roman" pitchFamily="18" charset="0"/>
              </a:rPr>
              <a:t>sắp 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xếp sách vở gọn gàng, ngăn nắp.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381000" y="2617788"/>
            <a:ext cx="8763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u="sng" dirty="0">
                <a:solidFill>
                  <a:srgbClr val="C00000"/>
                </a:solidFill>
                <a:latin typeface="Times New Roman" pitchFamily="18" charset="0"/>
              </a:rPr>
              <a:t>Điều 3 :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Gặp thầy cô giáo, người lớn tuổi phải biết chào hỏi lễ phép. 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81000" y="5343525"/>
            <a:ext cx="876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u="sng" dirty="0">
                <a:solidFill>
                  <a:srgbClr val="C00000"/>
                </a:solidFill>
                <a:latin typeface="Times New Roman" pitchFamily="18" charset="0"/>
              </a:rPr>
              <a:t>Điều </a:t>
            </a:r>
            <a:r>
              <a:rPr lang="vi-VN" sz="2800" u="sng" dirty="0">
                <a:solidFill>
                  <a:srgbClr val="C00000"/>
                </a:solidFill>
                <a:latin typeface="Times New Roman" pitchFamily="18" charset="0"/>
              </a:rPr>
              <a:t>6: 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................................................................................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1208106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</TotalTime>
  <Words>517</Words>
  <Application>Microsoft Office PowerPoint</Application>
  <PresentationFormat>On-screen Show (4:3)</PresentationFormat>
  <Paragraphs>63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 Tinh Viet Cuong</dc:creator>
  <cp:lastModifiedBy>ADMIN</cp:lastModifiedBy>
  <cp:revision>36</cp:revision>
  <dcterms:created xsi:type="dcterms:W3CDTF">2006-08-16T00:00:00Z</dcterms:created>
  <dcterms:modified xsi:type="dcterms:W3CDTF">2020-04-28T15:07:27Z</dcterms:modified>
</cp:coreProperties>
</file>