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2" r:id="rId7"/>
    <p:sldId id="271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Bodon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Bodon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Bodon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Bodon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Bodon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Bodon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Bodon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Bodon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Bodon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66FF"/>
    <a:srgbClr val="000000"/>
    <a:srgbClr val="0000FF"/>
    <a:srgbClr val="FFFF99"/>
    <a:srgbClr val="FF0000"/>
    <a:srgbClr val="CC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90" autoAdjust="0"/>
    <p:restoredTop sz="94660"/>
  </p:normalViewPr>
  <p:slideViewPr>
    <p:cSldViewPr>
      <p:cViewPr>
        <p:scale>
          <a:sx n="75" d="100"/>
          <a:sy n="75" d="100"/>
        </p:scale>
        <p:origin x="-132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F573405-A8A7-407F-9835-168583E99F27}" type="datetimeFigureOut">
              <a:rPr lang="en-US"/>
              <a:pPr>
                <a:defRPr/>
              </a:pPr>
              <a:t>27/4/2020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A5FA6EA8-C5C6-49AB-A0F8-78FDE35D2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61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89543-81F0-48DD-8D1E-2F12415BC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52FA3-7082-4F04-8EB2-254EE2DBC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9DA6-395B-4044-852B-626AFF884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8826-ADBB-4DC5-ABE7-82770902A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961E5-D294-48DF-8C6C-FE05D3BDB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04142-D83A-4C45-8DF3-CFAF7C219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FA472-4956-432F-AFEF-CADBDFAD6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8CFEF-32BF-4616-93B7-B746387F8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D8B33-FEC7-4CDE-A2CD-E0A1C8CFC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EA14-A7DB-4E61-B4AF-6F42CAD5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84334-46DF-48F7-A8A2-514B96B39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D2A8-052F-496C-B68D-DA326CF00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42C374C-7766-4769-8B07-ABE377DB5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97"/>
          <p:cNvSpPr txBox="1">
            <a:spLocks noChangeArrowheads="1"/>
          </p:cNvSpPr>
          <p:nvPr/>
        </p:nvSpPr>
        <p:spPr bwMode="auto">
          <a:xfrm>
            <a:off x="0" y="2286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</p:txBody>
      </p:sp>
      <p:sp>
        <p:nvSpPr>
          <p:cNvPr id="6442" name="Text Box 298"/>
          <p:cNvSpPr txBox="1">
            <a:spLocks noChangeArrowheads="1"/>
          </p:cNvSpPr>
          <p:nvPr/>
        </p:nvSpPr>
        <p:spPr bwMode="auto">
          <a:xfrm>
            <a:off x="2133600" y="19812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cũ:</a:t>
            </a:r>
          </a:p>
        </p:txBody>
      </p:sp>
      <p:sp>
        <p:nvSpPr>
          <p:cNvPr id="6443" name="Text Box 299"/>
          <p:cNvSpPr txBox="1">
            <a:spLocks noChangeArrowheads="1"/>
          </p:cNvSpPr>
          <p:nvPr/>
        </p:nvSpPr>
        <p:spPr bwMode="auto">
          <a:xfrm>
            <a:off x="1879600" y="2973387"/>
            <a:ext cx="5283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Nêu kết quả các phép tính :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14 cm : 2 =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9 kg : 3 =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10 dm : 2 =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24 lít : 3 = </a:t>
            </a:r>
          </a:p>
        </p:txBody>
      </p:sp>
      <p:sp>
        <p:nvSpPr>
          <p:cNvPr id="6444" name="Text Box 300"/>
          <p:cNvSpPr txBox="1">
            <a:spLocks noChangeArrowheads="1"/>
          </p:cNvSpPr>
          <p:nvPr/>
        </p:nvSpPr>
        <p:spPr bwMode="auto">
          <a:xfrm>
            <a:off x="3886200" y="37338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7 cm</a:t>
            </a:r>
          </a:p>
        </p:txBody>
      </p:sp>
      <p:sp>
        <p:nvSpPr>
          <p:cNvPr id="6445" name="Text Box 301"/>
          <p:cNvSpPr txBox="1">
            <a:spLocks noChangeArrowheads="1"/>
          </p:cNvSpPr>
          <p:nvPr/>
        </p:nvSpPr>
        <p:spPr bwMode="auto">
          <a:xfrm>
            <a:off x="3683000" y="4450714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3 kg</a:t>
            </a:r>
          </a:p>
        </p:txBody>
      </p:sp>
      <p:sp>
        <p:nvSpPr>
          <p:cNvPr id="6446" name="Text Box 302"/>
          <p:cNvSpPr txBox="1">
            <a:spLocks noChangeArrowheads="1"/>
          </p:cNvSpPr>
          <p:nvPr/>
        </p:nvSpPr>
        <p:spPr bwMode="auto">
          <a:xfrm>
            <a:off x="3797300" y="518903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5 dm</a:t>
            </a:r>
          </a:p>
        </p:txBody>
      </p:sp>
      <p:sp>
        <p:nvSpPr>
          <p:cNvPr id="6447" name="Text Box 303"/>
          <p:cNvSpPr txBox="1">
            <a:spLocks noChangeArrowheads="1"/>
          </p:cNvSpPr>
          <p:nvPr/>
        </p:nvSpPr>
        <p:spPr bwMode="auto">
          <a:xfrm>
            <a:off x="3759200" y="5892391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8 lít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6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4" grpId="0"/>
      <p:bldP spid="6445" grpId="0"/>
      <p:bldP spid="64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4" name="Oval 374"/>
          <p:cNvSpPr>
            <a:spLocks noChangeArrowheads="1"/>
          </p:cNvSpPr>
          <p:nvPr/>
        </p:nvSpPr>
        <p:spPr bwMode="auto">
          <a:xfrm>
            <a:off x="762000" y="5384800"/>
            <a:ext cx="762000" cy="914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00" name="Text Box 296"/>
          <p:cNvSpPr txBox="1">
            <a:spLocks noChangeArrowheads="1"/>
          </p:cNvSpPr>
          <p:nvPr/>
        </p:nvSpPr>
        <p:spPr bwMode="auto">
          <a:xfrm>
            <a:off x="2438400" y="1552039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  <a:cs typeface="Arial" charset="0"/>
              </a:rPr>
              <a:t>Kiểm tra bài cũ:</a:t>
            </a:r>
          </a:p>
        </p:txBody>
      </p:sp>
      <p:graphicFrame>
        <p:nvGraphicFramePr>
          <p:cNvPr id="5417" name="Group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00800"/>
              </p:ext>
            </p:extLst>
          </p:nvPr>
        </p:nvGraphicFramePr>
        <p:xfrm>
          <a:off x="76200" y="3657600"/>
          <a:ext cx="2895600" cy="1371600"/>
        </p:xfrm>
        <a:graphic>
          <a:graphicData uri="http://schemas.openxmlformats.org/drawingml/2006/table">
            <a:tbl>
              <a:tblPr/>
              <a:tblGrid>
                <a:gridCol w="579438"/>
                <a:gridCol w="577850"/>
                <a:gridCol w="581025"/>
                <a:gridCol w="577850"/>
                <a:gridCol w="57943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95" name="Group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15244"/>
              </p:ext>
            </p:extLst>
          </p:nvPr>
        </p:nvGraphicFramePr>
        <p:xfrm>
          <a:off x="3314700" y="3657600"/>
          <a:ext cx="2514600" cy="1355725"/>
        </p:xfrm>
        <a:graphic>
          <a:graphicData uri="http://schemas.openxmlformats.org/drawingml/2006/table">
            <a:tbl>
              <a:tblPr/>
              <a:tblGrid>
                <a:gridCol w="501650"/>
                <a:gridCol w="501650"/>
                <a:gridCol w="520700"/>
                <a:gridCol w="488950"/>
                <a:gridCol w="50165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63" name="Group 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28801"/>
              </p:ext>
            </p:extLst>
          </p:nvPr>
        </p:nvGraphicFramePr>
        <p:xfrm>
          <a:off x="6248400" y="3733800"/>
          <a:ext cx="2743200" cy="1295400"/>
        </p:xfrm>
        <a:graphic>
          <a:graphicData uri="http://schemas.openxmlformats.org/drawingml/2006/table">
            <a:tbl>
              <a:tblPr/>
              <a:tblGrid>
                <a:gridCol w="549275"/>
                <a:gridCol w="547688"/>
                <a:gridCol w="549275"/>
                <a:gridCol w="547687"/>
                <a:gridCol w="549275"/>
              </a:tblGrid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483" name="Text Box 363"/>
          <p:cNvSpPr txBox="1">
            <a:spLocks noChangeArrowheads="1"/>
          </p:cNvSpPr>
          <p:nvPr/>
        </p:nvSpPr>
        <p:spPr bwMode="auto">
          <a:xfrm>
            <a:off x="228600" y="2588558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Hình nào đã tô màu          số ô </a:t>
            </a:r>
            <a:r>
              <a:rPr lang="en-US" sz="2800" smtClean="0">
                <a:latin typeface="Arial" charset="0"/>
              </a:rPr>
              <a:t>vuông                                                </a:t>
            </a:r>
            <a:endParaRPr lang="en-US" sz="2800">
              <a:latin typeface="Arial" charset="0"/>
            </a:endParaRPr>
          </a:p>
        </p:txBody>
      </p:sp>
      <p:grpSp>
        <p:nvGrpSpPr>
          <p:cNvPr id="2" name="Group 365"/>
          <p:cNvGrpSpPr>
            <a:grpSpLocks/>
          </p:cNvGrpSpPr>
          <p:nvPr/>
        </p:nvGrpSpPr>
        <p:grpSpPr bwMode="auto">
          <a:xfrm>
            <a:off x="3695700" y="2362012"/>
            <a:ext cx="609600" cy="976312"/>
            <a:chOff x="3792" y="1776"/>
            <a:chExt cx="384" cy="615"/>
          </a:xfrm>
        </p:grpSpPr>
        <p:sp>
          <p:nvSpPr>
            <p:cNvPr id="4172" name="Text Box 366"/>
            <p:cNvSpPr txBox="1">
              <a:spLocks noChangeArrowheads="1"/>
            </p:cNvSpPr>
            <p:nvPr/>
          </p:nvSpPr>
          <p:spPr bwMode="auto">
            <a:xfrm>
              <a:off x="3792" y="1776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1 </a:t>
              </a:r>
            </a:p>
          </p:txBody>
        </p:sp>
        <p:sp>
          <p:nvSpPr>
            <p:cNvPr id="4173" name="Line 367"/>
            <p:cNvSpPr>
              <a:spLocks noChangeShapeType="1"/>
            </p:cNvSpPr>
            <p:nvPr/>
          </p:nvSpPr>
          <p:spPr bwMode="auto">
            <a:xfrm>
              <a:off x="3792" y="21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Text Box 368"/>
            <p:cNvSpPr txBox="1">
              <a:spLocks noChangeArrowheads="1"/>
            </p:cNvSpPr>
            <p:nvPr/>
          </p:nvSpPr>
          <p:spPr bwMode="auto">
            <a:xfrm>
              <a:off x="3792" y="2064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Arial" charset="0"/>
                </a:rPr>
                <a:t>3</a:t>
              </a:r>
            </a:p>
          </p:txBody>
        </p:sp>
      </p:grpSp>
      <p:sp>
        <p:nvSpPr>
          <p:cNvPr id="5490" name="Text Box 370"/>
          <p:cNvSpPr txBox="1">
            <a:spLocks noChangeArrowheads="1"/>
          </p:cNvSpPr>
          <p:nvPr/>
        </p:nvSpPr>
        <p:spPr bwMode="auto">
          <a:xfrm>
            <a:off x="812800" y="53848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A</a:t>
            </a:r>
          </a:p>
        </p:txBody>
      </p:sp>
      <p:sp>
        <p:nvSpPr>
          <p:cNvPr id="5491" name="Text Box 371"/>
          <p:cNvSpPr txBox="1">
            <a:spLocks noChangeArrowheads="1"/>
          </p:cNvSpPr>
          <p:nvPr/>
        </p:nvSpPr>
        <p:spPr bwMode="auto">
          <a:xfrm>
            <a:off x="3962400" y="52578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B</a:t>
            </a:r>
          </a:p>
        </p:txBody>
      </p:sp>
      <p:sp>
        <p:nvSpPr>
          <p:cNvPr id="5492" name="Text Box 372"/>
          <p:cNvSpPr txBox="1">
            <a:spLocks noChangeArrowheads="1"/>
          </p:cNvSpPr>
          <p:nvPr/>
        </p:nvSpPr>
        <p:spPr bwMode="auto">
          <a:xfrm>
            <a:off x="7391400" y="51816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C</a:t>
            </a:r>
          </a:p>
        </p:txBody>
      </p:sp>
      <p:sp>
        <p:nvSpPr>
          <p:cNvPr id="16" name="Text Box 297"/>
          <p:cNvSpPr txBox="1">
            <a:spLocks noChangeArrowheads="1"/>
          </p:cNvSpPr>
          <p:nvPr/>
        </p:nvSpPr>
        <p:spPr bwMode="auto">
          <a:xfrm>
            <a:off x="0" y="2286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4" grpId="0" animBg="1" autoUpdateAnimBg="0"/>
      <p:bldP spid="5483" grpId="0" autoUpdateAnimBg="0"/>
      <p:bldP spid="5490" grpId="0" autoUpdateAnimBg="0"/>
      <p:bldP spid="5491" grpId="0" autoUpdateAnimBg="0"/>
      <p:bldP spid="5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3124200" y="2374900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    ×    3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=      6 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578100" y="3416300"/>
            <a:ext cx="1295400" cy="939800"/>
          </a:xfrm>
          <a:prstGeom prst="rect">
            <a:avLst/>
          </a:prstGeom>
          <a:solidFill>
            <a:srgbClr val="FDB5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Thừa số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thứ nhất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4038600" y="3416300"/>
            <a:ext cx="1295400" cy="939800"/>
          </a:xfrm>
          <a:prstGeom prst="rect">
            <a:avLst/>
          </a:prstGeom>
          <a:solidFill>
            <a:srgbClr val="FDB5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Thừa số</a:t>
            </a:r>
          </a:p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thứ hai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5391150" y="3416300"/>
            <a:ext cx="838200" cy="436563"/>
          </a:xfrm>
          <a:prstGeom prst="rect">
            <a:avLst/>
          </a:prstGeom>
          <a:solidFill>
            <a:srgbClr val="FDB5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Tích</a:t>
            </a:r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6019800" y="2273300"/>
            <a:ext cx="762000" cy="342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6019800" y="2654300"/>
            <a:ext cx="762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6896100" y="20447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6  :  2  =  3 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6921500" y="26797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6  :  3  =  2 </a:t>
            </a:r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 flipV="1">
            <a:off x="3327400" y="292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V="1">
            <a:off x="4514850" y="292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flipV="1">
            <a:off x="5676900" y="2895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88900" y="4468812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* Tìm thừa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số x chưa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biết.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1308100" y="5164931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2  =  8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1822450" y="5109041"/>
            <a:ext cx="469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X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5499100" y="498792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3 ×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X  =  15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6013450" y="5383214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X  =  15  :  3</a:t>
            </a:r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1739900" y="5834857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X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6019800" y="578611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X  =  5</a:t>
            </a:r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215900" y="6243310"/>
            <a:ext cx="8597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Muốn tìm một thừa số ta lấy tích chia cho thừa số kia.</a:t>
            </a:r>
          </a:p>
        </p:txBody>
      </p:sp>
      <p:sp>
        <p:nvSpPr>
          <p:cNvPr id="4444" name="Text Box 348"/>
          <p:cNvSpPr txBox="1">
            <a:spLocks noChangeArrowheads="1"/>
          </p:cNvSpPr>
          <p:nvPr/>
        </p:nvSpPr>
        <p:spPr bwMode="auto">
          <a:xfrm>
            <a:off x="2590800" y="547052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8  :  2</a:t>
            </a:r>
          </a:p>
        </p:txBody>
      </p:sp>
      <p:sp>
        <p:nvSpPr>
          <p:cNvPr id="4445" name="Text Box 349"/>
          <p:cNvSpPr txBox="1">
            <a:spLocks noChangeArrowheads="1"/>
          </p:cNvSpPr>
          <p:nvPr/>
        </p:nvSpPr>
        <p:spPr bwMode="auto">
          <a:xfrm>
            <a:off x="2222500" y="5461794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446" name="Text Box 350"/>
          <p:cNvSpPr txBox="1">
            <a:spLocks noChangeArrowheads="1"/>
          </p:cNvSpPr>
          <p:nvPr/>
        </p:nvSpPr>
        <p:spPr bwMode="auto">
          <a:xfrm>
            <a:off x="2228850" y="5840414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447" name="Text Box 351"/>
          <p:cNvSpPr txBox="1">
            <a:spLocks noChangeArrowheads="1"/>
          </p:cNvSpPr>
          <p:nvPr/>
        </p:nvSpPr>
        <p:spPr bwMode="auto">
          <a:xfrm>
            <a:off x="2603500" y="5840414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2" name="Group 368"/>
          <p:cNvGrpSpPr>
            <a:grpSpLocks/>
          </p:cNvGrpSpPr>
          <p:nvPr/>
        </p:nvGrpSpPr>
        <p:grpSpPr bwMode="auto">
          <a:xfrm>
            <a:off x="63500" y="2095500"/>
            <a:ext cx="2133600" cy="1143000"/>
            <a:chOff x="384" y="816"/>
            <a:chExt cx="1344" cy="720"/>
          </a:xfrm>
        </p:grpSpPr>
        <p:grpSp>
          <p:nvGrpSpPr>
            <p:cNvPr id="6173" name="Group 367"/>
            <p:cNvGrpSpPr>
              <a:grpSpLocks/>
            </p:cNvGrpSpPr>
            <p:nvPr/>
          </p:nvGrpSpPr>
          <p:grpSpPr bwMode="auto">
            <a:xfrm>
              <a:off x="384" y="816"/>
              <a:ext cx="384" cy="720"/>
              <a:chOff x="384" y="816"/>
              <a:chExt cx="384" cy="720"/>
            </a:xfrm>
          </p:grpSpPr>
          <p:sp>
            <p:nvSpPr>
              <p:cNvPr id="6182" name="Rectangle 7"/>
              <p:cNvSpPr>
                <a:spLocks noChangeArrowheads="1"/>
              </p:cNvSpPr>
              <p:nvPr/>
            </p:nvSpPr>
            <p:spPr bwMode="auto">
              <a:xfrm>
                <a:off x="384" y="816"/>
                <a:ext cx="38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83" name="Oval 9"/>
              <p:cNvSpPr>
                <a:spLocks noChangeArrowheads="1"/>
              </p:cNvSpPr>
              <p:nvPr/>
            </p:nvSpPr>
            <p:spPr bwMode="auto">
              <a:xfrm>
                <a:off x="472" y="1216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84" name="Oval 352"/>
              <p:cNvSpPr>
                <a:spLocks noChangeArrowheads="1"/>
              </p:cNvSpPr>
              <p:nvPr/>
            </p:nvSpPr>
            <p:spPr bwMode="auto">
              <a:xfrm>
                <a:off x="480" y="928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6174" name="Group 354"/>
            <p:cNvGrpSpPr>
              <a:grpSpLocks/>
            </p:cNvGrpSpPr>
            <p:nvPr/>
          </p:nvGrpSpPr>
          <p:grpSpPr bwMode="auto">
            <a:xfrm>
              <a:off x="864" y="816"/>
              <a:ext cx="384" cy="720"/>
              <a:chOff x="384" y="816"/>
              <a:chExt cx="384" cy="720"/>
            </a:xfrm>
          </p:grpSpPr>
          <p:sp>
            <p:nvSpPr>
              <p:cNvPr id="6179" name="Rectangle 355"/>
              <p:cNvSpPr>
                <a:spLocks noChangeArrowheads="1"/>
              </p:cNvSpPr>
              <p:nvPr/>
            </p:nvSpPr>
            <p:spPr bwMode="auto">
              <a:xfrm>
                <a:off x="384" y="816"/>
                <a:ext cx="38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80" name="Oval 356"/>
              <p:cNvSpPr>
                <a:spLocks noChangeArrowheads="1"/>
              </p:cNvSpPr>
              <p:nvPr/>
            </p:nvSpPr>
            <p:spPr bwMode="auto">
              <a:xfrm>
                <a:off x="472" y="1216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81" name="Oval 357"/>
              <p:cNvSpPr>
                <a:spLocks noChangeArrowheads="1"/>
              </p:cNvSpPr>
              <p:nvPr/>
            </p:nvSpPr>
            <p:spPr bwMode="auto">
              <a:xfrm>
                <a:off x="480" y="928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6175" name="Group 358"/>
            <p:cNvGrpSpPr>
              <a:grpSpLocks/>
            </p:cNvGrpSpPr>
            <p:nvPr/>
          </p:nvGrpSpPr>
          <p:grpSpPr bwMode="auto">
            <a:xfrm>
              <a:off x="1344" y="816"/>
              <a:ext cx="384" cy="720"/>
              <a:chOff x="384" y="816"/>
              <a:chExt cx="384" cy="720"/>
            </a:xfrm>
          </p:grpSpPr>
          <p:sp>
            <p:nvSpPr>
              <p:cNvPr id="6176" name="Rectangle 359"/>
              <p:cNvSpPr>
                <a:spLocks noChangeArrowheads="1"/>
              </p:cNvSpPr>
              <p:nvPr/>
            </p:nvSpPr>
            <p:spPr bwMode="auto">
              <a:xfrm>
                <a:off x="384" y="816"/>
                <a:ext cx="384" cy="72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77" name="Oval 360"/>
              <p:cNvSpPr>
                <a:spLocks noChangeArrowheads="1"/>
              </p:cNvSpPr>
              <p:nvPr/>
            </p:nvSpPr>
            <p:spPr bwMode="auto">
              <a:xfrm>
                <a:off x="472" y="1216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6178" name="Oval 361"/>
              <p:cNvSpPr>
                <a:spLocks noChangeArrowheads="1"/>
              </p:cNvSpPr>
              <p:nvPr/>
            </p:nvSpPr>
            <p:spPr bwMode="auto">
              <a:xfrm>
                <a:off x="480" y="928"/>
                <a:ext cx="200" cy="208"/>
              </a:xfrm>
              <a:prstGeom prst="ellipse">
                <a:avLst/>
              </a:prstGeom>
              <a:solidFill>
                <a:srgbClr val="FDB5A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41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0" grpId="0"/>
      <p:bldP spid="4131" grpId="0" animBg="1"/>
      <p:bldP spid="4132" grpId="0" animBg="1"/>
      <p:bldP spid="4133" grpId="0" animBg="1"/>
      <p:bldP spid="4134" grpId="0" animBg="1"/>
      <p:bldP spid="4135" grpId="0" animBg="1"/>
      <p:bldP spid="4137" grpId="0"/>
      <p:bldP spid="4138" grpId="0"/>
      <p:bldP spid="4139" grpId="0" animBg="1"/>
      <p:bldP spid="4142" grpId="0" animBg="1"/>
      <p:bldP spid="4143" grpId="0" animBg="1"/>
      <p:bldP spid="4145" grpId="0"/>
      <p:bldP spid="4146" grpId="0"/>
      <p:bldP spid="4147" grpId="0"/>
      <p:bldP spid="4148" grpId="0"/>
      <p:bldP spid="4149" grpId="0"/>
      <p:bldP spid="4150" grpId="0"/>
      <p:bldP spid="4151" grpId="0"/>
      <p:bldP spid="4152" grpId="0"/>
      <p:bldP spid="4444" grpId="0"/>
      <p:bldP spid="4445" grpId="0"/>
      <p:bldP spid="4446" grpId="0"/>
      <p:bldP spid="44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3500" y="2786062"/>
            <a:ext cx="3263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1.Tính nhẩm: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57200" y="4267200"/>
            <a:ext cx="2003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2  x  4  =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475615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8   :  2  =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52578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8   :  4  =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049589" y="4191000"/>
            <a:ext cx="21034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 3   x  4  =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051176" y="4756150"/>
            <a:ext cx="22828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12  :  3    =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026569" y="5269131"/>
            <a:ext cx="2233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12   :  4   =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035675" y="4241800"/>
            <a:ext cx="18327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3  x  1  =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073774" y="4730750"/>
            <a:ext cx="21955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3   :  3  =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035674" y="5194300"/>
            <a:ext cx="223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3   :  1  =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247900" y="426720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49488" y="475615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49488" y="525780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882356" y="419100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752181" y="476885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4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134769" y="4708614"/>
            <a:ext cx="687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3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650163" y="4191000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7673182" y="4705349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7677150" y="5165477"/>
            <a:ext cx="801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23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/>
      <p:bldP spid="5128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39" grpId="0"/>
      <p:bldP spid="5140" grpId="0"/>
      <p:bldP spid="5141" grpId="0"/>
      <p:bldP spid="5142" grpId="0"/>
      <p:bldP spid="51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57225" y="2151062"/>
            <a:ext cx="3768725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2. Tìm X: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x  2  =  10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12800" y="4845050"/>
            <a:ext cx="2806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x  3  =  12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98650" y="5334000"/>
            <a:ext cx="245745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12  :  3</a:t>
            </a:r>
          </a:p>
          <a:p>
            <a:pPr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 4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800600" y="4868863"/>
            <a:ext cx="27336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3  x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21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867400" y="5357813"/>
            <a:ext cx="2187575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21  :  3</a:t>
            </a:r>
          </a:p>
          <a:p>
            <a:pPr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 7</a:t>
            </a:r>
          </a:p>
        </p:txBody>
      </p:sp>
      <p:sp>
        <p:nvSpPr>
          <p:cNvPr id="6452" name="Text Box 308"/>
          <p:cNvSpPr txBox="1">
            <a:spLocks noChangeArrowheads="1"/>
          </p:cNvSpPr>
          <p:nvPr/>
        </p:nvSpPr>
        <p:spPr bwMode="auto">
          <a:xfrm>
            <a:off x="676275" y="3325812"/>
            <a:ext cx="3768725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           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            X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=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516" name="Text Box 300"/>
          <p:cNvSpPr txBox="1">
            <a:spLocks noChangeArrowheads="1"/>
          </p:cNvSpPr>
          <p:nvPr/>
        </p:nvSpPr>
        <p:spPr bwMode="auto">
          <a:xfrm>
            <a:off x="2743200" y="3319462"/>
            <a:ext cx="1600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  <a:cs typeface="Times New Roman" pitchFamily="18" charset="0"/>
              </a:rPr>
              <a:t>10 : 2</a:t>
            </a:r>
          </a:p>
        </p:txBody>
      </p:sp>
      <p:sp>
        <p:nvSpPr>
          <p:cNvPr id="9517" name="Text Box 301"/>
          <p:cNvSpPr txBox="1">
            <a:spLocks noChangeArrowheads="1"/>
          </p:cNvSpPr>
          <p:nvPr/>
        </p:nvSpPr>
        <p:spPr bwMode="auto">
          <a:xfrm>
            <a:off x="2819400" y="3921124"/>
            <a:ext cx="1600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2" grpId="0"/>
      <p:bldP spid="6153" grpId="0" build="allAtOnce"/>
      <p:bldP spid="6154" grpId="0"/>
      <p:bldP spid="9516" grpId="0"/>
      <p:bldP spid="95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98"/>
          <p:cNvSpPr txBox="1">
            <a:spLocks noChangeArrowheads="1"/>
          </p:cNvSpPr>
          <p:nvPr/>
        </p:nvSpPr>
        <p:spPr bwMode="auto">
          <a:xfrm>
            <a:off x="609600" y="21336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1323" name="Text Box 299"/>
          <p:cNvSpPr txBox="1">
            <a:spLocks noChangeArrowheads="1"/>
          </p:cNvSpPr>
          <p:nvPr/>
        </p:nvSpPr>
        <p:spPr bwMode="auto">
          <a:xfrm>
            <a:off x="25400" y="2211864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Có 20 học sinh ngồi học, mỗi bàn có 2 học sinh.       Hỏi có tất cả bao nhiêu bàn học ?</a:t>
            </a:r>
          </a:p>
        </p:txBody>
      </p:sp>
      <p:sp>
        <p:nvSpPr>
          <p:cNvPr id="1324" name="Text Box 300"/>
          <p:cNvSpPr txBox="1">
            <a:spLocks noChangeArrowheads="1"/>
          </p:cNvSpPr>
          <p:nvPr/>
        </p:nvSpPr>
        <p:spPr bwMode="auto">
          <a:xfrm>
            <a:off x="152400" y="3124200"/>
            <a:ext cx="510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học sinh :   1 bàn học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20 học sinh : …. bàn học ?</a:t>
            </a:r>
          </a:p>
        </p:txBody>
      </p:sp>
      <p:sp>
        <p:nvSpPr>
          <p:cNvPr id="1325" name="Line 301"/>
          <p:cNvSpPr>
            <a:spLocks noChangeShapeType="1"/>
          </p:cNvSpPr>
          <p:nvPr/>
        </p:nvSpPr>
        <p:spPr bwMode="auto">
          <a:xfrm>
            <a:off x="4648200" y="3124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6" name="Text Box 302"/>
          <p:cNvSpPr txBox="1">
            <a:spLocks noChangeArrowheads="1"/>
          </p:cNvSpPr>
          <p:nvPr/>
        </p:nvSpPr>
        <p:spPr bwMode="auto">
          <a:xfrm>
            <a:off x="4800600" y="3352800"/>
            <a:ext cx="4191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       Bài giải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Số bàn học có tất cả là: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  20 : 2 = 10 ( bàn)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     Đáp số: 10 bàn học</a:t>
            </a:r>
          </a:p>
        </p:txBody>
      </p:sp>
      <p:sp>
        <p:nvSpPr>
          <p:cNvPr id="9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" grpId="0"/>
      <p:bldP spid="1325" grpId="0" animBg="1"/>
      <p:bldP spid="13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3286125" y="4581524"/>
            <a:ext cx="736600" cy="914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222625" y="2059482"/>
            <a:ext cx="2438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: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012825" y="2828924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 tìm một thừa số của phép nhân ta làm như thế nào.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 tìm một thừa số ta lấy tích chia cho thừa số kia.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368550" y="2965449"/>
            <a:ext cx="3825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3  x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=  3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155825" y="3559174"/>
            <a:ext cx="6400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 bằng bao nhiêu?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774825" y="4641849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A. 0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298825" y="4641849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B. 1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4746625" y="4641849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C. 6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194425" y="4641849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D. 9</a:t>
            </a:r>
          </a:p>
        </p:txBody>
      </p:sp>
      <p:sp>
        <p:nvSpPr>
          <p:cNvPr id="13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4" grpId="0" animBg="1"/>
      <p:bldP spid="32774" grpId="0"/>
      <p:bldP spid="32776" grpId="0" build="allAtOnce"/>
      <p:bldP spid="32777" grpId="0"/>
      <p:bldP spid="32778" grpId="0"/>
      <p:bldP spid="32780" grpId="0"/>
      <p:bldP spid="32781" grpId="0"/>
      <p:bldP spid="32782" grpId="0"/>
      <p:bldP spid="327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667000" y="2590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: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371600" y="3505200"/>
            <a:ext cx="708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 nhà làm vở bài tập toán.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Chuẩn bị bài tiết sau : Luyện tập</a:t>
            </a:r>
          </a:p>
        </p:txBody>
      </p:sp>
      <p:sp>
        <p:nvSpPr>
          <p:cNvPr id="7" name="Text Box 297"/>
          <p:cNvSpPr txBox="1">
            <a:spLocks noChangeArrowheads="1"/>
          </p:cNvSpPr>
          <p:nvPr/>
        </p:nvSpPr>
        <p:spPr bwMode="auto">
          <a:xfrm>
            <a:off x="63500" y="149761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Thứ </a:t>
            </a:r>
            <a:r>
              <a:rPr lang="en-US" sz="3200" b="1" smtClean="0">
                <a:latin typeface="HP001 4 hàng" pitchFamily="34" charset="0"/>
              </a:rPr>
              <a:t>năm</a:t>
            </a:r>
            <a:r>
              <a:rPr lang="en-US" sz="3200" b="1" smtClean="0">
                <a:latin typeface="HP001 4 hàng" pitchFamily="34" charset="0"/>
              </a:rPr>
              <a:t> </a:t>
            </a:r>
            <a:r>
              <a:rPr lang="en-US" sz="3200" b="1" smtClean="0">
                <a:latin typeface="HP001 4 hàng" pitchFamily="34" charset="0"/>
              </a:rPr>
              <a:t>ngày </a:t>
            </a:r>
            <a:r>
              <a:rPr lang="en-US" sz="3200" b="1" smtClean="0">
                <a:latin typeface="HP001 4 hàng" pitchFamily="34" charset="0"/>
              </a:rPr>
              <a:t>30 </a:t>
            </a:r>
            <a:r>
              <a:rPr lang="en-US" sz="3200" b="1" smtClean="0">
                <a:latin typeface="HP001 4 hàng" pitchFamily="34" charset="0"/>
              </a:rPr>
              <a:t>tháng </a:t>
            </a:r>
            <a:r>
              <a:rPr lang="en-US" sz="3200" b="1" smtClean="0">
                <a:latin typeface="HP001 4 hàng" pitchFamily="34" charset="0"/>
              </a:rPr>
              <a:t>4 </a:t>
            </a:r>
            <a:r>
              <a:rPr lang="en-US" sz="3200" b="1" smtClean="0">
                <a:latin typeface="HP001 4 hàng" pitchFamily="34" charset="0"/>
              </a:rPr>
              <a:t>năm 2020</a:t>
            </a:r>
          </a:p>
          <a:p>
            <a:pPr algn="ctr">
              <a:spcBef>
                <a:spcPct val="50000"/>
              </a:spcBef>
            </a:pPr>
            <a:r>
              <a:rPr lang="en-US" sz="3200" b="1" u="sng" smtClean="0">
                <a:latin typeface="HP001 4 hàng" pitchFamily="34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3200" b="1" smtClean="0">
                <a:latin typeface="HP001 4 hàng" pitchFamily="34" charset="0"/>
              </a:rPr>
              <a:t>Tìm một thừa số của phép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505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0905142009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 Hoang</dc:creator>
  <cp:lastModifiedBy>Admin</cp:lastModifiedBy>
  <cp:revision>73</cp:revision>
  <dcterms:created xsi:type="dcterms:W3CDTF">2010-01-21T03:55:50Z</dcterms:created>
  <dcterms:modified xsi:type="dcterms:W3CDTF">2020-04-27T02:01:25Z</dcterms:modified>
</cp:coreProperties>
</file>