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sldIdLst>
    <p:sldId id="293" r:id="rId8"/>
    <p:sldId id="260" r:id="rId9"/>
    <p:sldId id="305" r:id="rId10"/>
    <p:sldId id="294" r:id="rId11"/>
    <p:sldId id="2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FF99FF"/>
    <a:srgbClr val="3366FF"/>
    <a:srgbClr val="333399"/>
    <a:srgbClr val="CC0099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8299" autoAdjust="0"/>
  </p:normalViewPr>
  <p:slideViewPr>
    <p:cSldViewPr>
      <p:cViewPr>
        <p:scale>
          <a:sx n="75" d="100"/>
          <a:sy n="75" d="100"/>
        </p:scale>
        <p:origin x="-119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59960-6F4C-4CA1-90C4-B660AED7A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3631-D3FB-464D-8178-1A476E51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2F6C-D4E9-4322-9BD3-2F48FD3B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4B09-ED1F-4E34-AB54-37C94DDC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F2DF-D614-4A72-B114-27AC8154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3701-D837-4F6D-BF2C-307716B05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F0A1-8BE1-471F-8296-17EEF17EC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FAFC-59C2-439D-B994-79D488AAF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9CDA7-EB2E-46C4-AC0C-2EF6CAB08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D958-47E7-48B2-BDE9-66C59B203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AD7E-2B1C-4C2E-980A-2698E10BA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3FED-C083-4D39-9163-F63E6A9E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9AFF-B21C-4E50-A182-DD5E9F8CB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8BC0-12BD-4690-A8D8-6B894F47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5A9A-F892-465C-879D-577D1992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0DF4-DE00-4F33-B9D5-E75B7C154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1DE7-BFBA-404F-80D6-F44275FCF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AAFD-A39F-49FE-B909-1F6DB2342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7407-4CD8-46E9-B83E-683BDE3A9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3105-44D5-44C3-9AA3-76D3F7A8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6A09-477C-49EC-99EC-73F8F2260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E313-8E69-435D-969F-E39863B2D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6D44-3BCB-4707-9EBE-AC1169BB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B666-F796-4B97-BA8F-DC414FDB8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6239-574B-411B-89BE-D1192B57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7F20-3660-442B-8CE5-EBDCC0BB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596EA-3A85-4675-AE9D-162453AAB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F496-B270-4C4F-A218-6C175DCB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FE19-92FD-482A-9F94-422D4DDD4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AC45-A017-4B05-86F9-81EAE8C7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80B9-C3D6-4144-96D0-DE8294DAB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D308-507E-4320-B3F5-B28A8593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8B3D-295D-4B69-A5F8-E657AAA8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803C-F377-4D95-90CB-736B9E3F5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32F6-7F73-4BF6-BFBB-A5175641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3E3E-674B-4995-9C78-B528DF1D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A7BA-0FC9-4643-B9C0-FAF0A2A16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CB0A-2BAB-44F7-B4E8-89292511A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0EFA-D5D1-407B-9C72-8B741B5E2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8915-CB1F-48F6-9119-B46C6231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B9FC-6AC0-4C03-A3A2-D7D87AA8F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ADE7-E542-47CE-9C94-9999FFC8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A48D-F99F-4B22-A921-A4D76B52A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421A-D956-4024-9EB6-216D9B8E2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6C5B-F9C7-4EA7-BD6A-90E8432BA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434F-2ECB-4921-905B-E150311B0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9931-095C-4A1E-81C5-2BBB1BCFC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90BF-D0E0-4423-89E9-330572EC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361B-50F6-4F76-BB3D-24579D52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AE3D-AFF5-40D6-B06D-C31AFE722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2098-61AE-433A-9279-49E7C547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8871-1AEF-4508-86FE-C2123A21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ADA23-0ACE-49FB-9698-E08745AFB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0119-F700-4157-B015-33066DAF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0A1E-9041-4968-8980-C1CC2EAF1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D084-D298-4CC4-9D9C-4CDFE384D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D2F0-4F33-45AA-99D6-CEF66817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73272-0396-4FA6-B47A-D485EE2CE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E2FD-6881-4B75-9EB6-70FFE55B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5532-3E4A-49D7-8240-DE5E15F1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585B-3C9C-4312-9C1A-B36EB021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B241-FEC6-423C-B31F-6F060426D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CF6E-729B-48CC-99BE-81878354C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2ED5-62CD-4E8F-B6BB-B555B8801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263C-A671-4BF8-BF11-F9832D01A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6CAD-F660-4866-8118-3A774CFE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0F35-1B8D-43DC-8DE4-8824ECAF0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11DD-2737-4056-9FFF-9AC3AE41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3D3B-3A51-4BDF-8CB9-F1F9932A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F295C-9FB6-4F88-9C56-4D14056B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CF5C-0F36-40E9-8E97-D6FEE0412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40B5-F414-47E0-A8C2-BD3896A3A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78FC-42F3-4E76-8EA6-079BF5D33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BFFA-356F-45B5-8047-D7C11852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55B9-F551-470C-A303-693AB62F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A95BF-3C91-45E1-AFD8-780700EB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4941-AB20-414D-9B18-E29BCADAC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A93E1-F90D-4376-A88C-431948F15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473CA4-EF8E-403F-B232-E2489363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F31E1B-D957-4E7F-937B-B4B59597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6EF4F-EDE5-4497-A687-52A7F604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3CB2A1-953A-49C5-B151-C07293E5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E7A04E-1735-4C15-8D2A-6EB779B4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E3D127-624C-4A2D-859B-FEF0FD48C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8078F1-3554-4DE0-9AAC-1A6731FC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 năm ngày 30 tháng 4 năm 2020</a:t>
            </a:r>
          </a:p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Mở rộng vốn từ: Từ ngữ về muông thú.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Đặt và trả lời câu hỏi như thế nào?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38100" y="2495540"/>
            <a:ext cx="9067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Bài 1:Xếp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tên các con vật dưới đây vào nhóm thích hợp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bò rừng, khỉ, hươu, lợn lòi, sư tử, gấu, thỏ, chó sói, vượn, báo, chồn, ngựa vằn, hổ, sóc, cáo, tê giác.</a:t>
            </a:r>
          </a:p>
          <a:p>
            <a:pPr algn="just">
              <a:spcBef>
                <a:spcPct val="50000"/>
              </a:spcBef>
            </a:pPr>
            <a:r>
              <a:rPr lang="en-US" sz="2200" b="1" smtClean="0">
                <a:solidFill>
                  <a:srgbClr val="0000FF"/>
                </a:solidFill>
              </a:rPr>
              <a:t> 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457200" y="38227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CC0099"/>
                </a:solidFill>
              </a:rPr>
              <a:t> </a:t>
            </a:r>
            <a:r>
              <a:rPr lang="en-US" sz="2400" b="1">
                <a:solidFill>
                  <a:srgbClr val="CC0099"/>
                </a:solidFill>
              </a:rPr>
              <a:t>Thú </a:t>
            </a:r>
            <a:r>
              <a:rPr lang="en-US" sz="2400" b="1" smtClean="0">
                <a:solidFill>
                  <a:srgbClr val="CC0099"/>
                </a:solidFill>
              </a:rPr>
              <a:t>dữ, </a:t>
            </a:r>
            <a:r>
              <a:rPr lang="en-US" sz="2400" b="1">
                <a:solidFill>
                  <a:srgbClr val="CC0099"/>
                </a:solidFill>
              </a:rPr>
              <a:t>nguy hiểm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953000" y="38227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CC0099"/>
                </a:solidFill>
              </a:rPr>
              <a:t>Thú </a:t>
            </a:r>
            <a:r>
              <a:rPr lang="en-US" sz="2400" b="1">
                <a:solidFill>
                  <a:srgbClr val="CC0099"/>
                </a:solidFill>
              </a:rPr>
              <a:t>không nguy hiểm</a:t>
            </a:r>
          </a:p>
        </p:txBody>
      </p:sp>
      <p:sp>
        <p:nvSpPr>
          <p:cNvPr id="9" name="Text Box 131"/>
          <p:cNvSpPr txBox="1">
            <a:spLocks noChangeArrowheads="1"/>
          </p:cNvSpPr>
          <p:nvPr/>
        </p:nvSpPr>
        <p:spPr bwMode="auto">
          <a:xfrm>
            <a:off x="762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M :</a:t>
            </a:r>
          </a:p>
        </p:txBody>
      </p:sp>
      <p:sp>
        <p:nvSpPr>
          <p:cNvPr id="10" name="Text Box 135"/>
          <p:cNvSpPr txBox="1">
            <a:spLocks noChangeArrowheads="1"/>
          </p:cNvSpPr>
          <p:nvPr/>
        </p:nvSpPr>
        <p:spPr bwMode="auto">
          <a:xfrm>
            <a:off x="762000" y="4648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hổ</a:t>
            </a: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4648200" y="46355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M :</a:t>
            </a:r>
          </a:p>
        </p:txBody>
      </p:sp>
      <p:sp>
        <p:nvSpPr>
          <p:cNvPr id="12" name="Text Box 134"/>
          <p:cNvSpPr txBox="1">
            <a:spLocks noChangeArrowheads="1"/>
          </p:cNvSpPr>
          <p:nvPr/>
        </p:nvSpPr>
        <p:spPr bwMode="auto">
          <a:xfrm>
            <a:off x="5245100" y="4648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thỏ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546600" y="3822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64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CAZGD1Z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75" y="2260600"/>
            <a:ext cx="1622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images68076_Ho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5626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images[19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1692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images[34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733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images[42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images[48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286000"/>
            <a:ext cx="1371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images[5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5565775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images[5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038600"/>
            <a:ext cx="14176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images[63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55626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images[73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5715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images[80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4673600"/>
            <a:ext cx="1905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images[97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3657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 descr="images[36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0" y="4038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 Box 52"/>
          <p:cNvSpPr txBox="1">
            <a:spLocks noChangeArrowheads="1"/>
          </p:cNvSpPr>
          <p:nvPr/>
        </p:nvSpPr>
        <p:spPr bwMode="auto">
          <a:xfrm>
            <a:off x="64008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 rot="10762549" flipV="1">
            <a:off x="4419592" y="5051603"/>
            <a:ext cx="109291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ợn</a:t>
            </a: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-304800" y="20574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209" name="Picture 65" descr="CANA8ZR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9900" y="24003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0" name="Picture 66" descr="images[10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2860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2" name="Picture 68" descr="lonloi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05400" y="22352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Text Box 93"/>
          <p:cNvSpPr txBox="1">
            <a:spLocks noChangeArrowheads="1"/>
          </p:cNvSpPr>
          <p:nvPr/>
        </p:nvSpPr>
        <p:spPr bwMode="auto">
          <a:xfrm>
            <a:off x="5257800" y="350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2" name="Rectangle 98"/>
          <p:cNvSpPr>
            <a:spLocks noChangeArrowheads="1"/>
          </p:cNvSpPr>
          <p:nvPr/>
        </p:nvSpPr>
        <p:spPr bwMode="auto">
          <a:xfrm>
            <a:off x="38100" y="23368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243" name="Rectangle 99"/>
          <p:cNvSpPr>
            <a:spLocks noChangeArrowheads="1"/>
          </p:cNvSpPr>
          <p:nvPr/>
        </p:nvSpPr>
        <p:spPr bwMode="auto">
          <a:xfrm>
            <a:off x="1752600" y="2362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3149600" y="238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1358900" y="6553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sp>
        <p:nvSpPr>
          <p:cNvPr id="6247" name="Rectangle 103"/>
          <p:cNvSpPr>
            <a:spLocks noChangeArrowheads="1"/>
          </p:cNvSpPr>
          <p:nvPr/>
        </p:nvSpPr>
        <p:spPr bwMode="auto">
          <a:xfrm>
            <a:off x="3200400" y="655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3657600" y="5562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14</a:t>
            </a:r>
          </a:p>
        </p:txBody>
      </p:sp>
      <p:sp>
        <p:nvSpPr>
          <p:cNvPr id="6249" name="Rectangle 105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6250" name="Rectangle 106"/>
          <p:cNvSpPr>
            <a:spLocks noChangeArrowheads="1"/>
          </p:cNvSpPr>
          <p:nvPr/>
        </p:nvSpPr>
        <p:spPr bwMode="auto">
          <a:xfrm>
            <a:off x="56388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13</a:t>
            </a:r>
          </a:p>
        </p:txBody>
      </p:sp>
      <p:sp>
        <p:nvSpPr>
          <p:cNvPr id="6251" name="Rectangle 107"/>
          <p:cNvSpPr>
            <a:spLocks noChangeArrowheads="1"/>
          </p:cNvSpPr>
          <p:nvPr/>
        </p:nvSpPr>
        <p:spPr bwMode="auto">
          <a:xfrm>
            <a:off x="1803400" y="4064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252" name="Rectangle 108"/>
          <p:cNvSpPr>
            <a:spLocks noChangeArrowheads="1"/>
          </p:cNvSpPr>
          <p:nvPr/>
        </p:nvSpPr>
        <p:spPr bwMode="auto">
          <a:xfrm>
            <a:off x="7569200" y="228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53" name="Rectangle 109"/>
          <p:cNvSpPr>
            <a:spLocks noChangeArrowheads="1"/>
          </p:cNvSpPr>
          <p:nvPr/>
        </p:nvSpPr>
        <p:spPr bwMode="auto">
          <a:xfrm>
            <a:off x="5130800" y="2260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254" name="Rectangle 110"/>
          <p:cNvSpPr>
            <a:spLocks noChangeArrowheads="1"/>
          </p:cNvSpPr>
          <p:nvPr/>
        </p:nvSpPr>
        <p:spPr bwMode="auto">
          <a:xfrm>
            <a:off x="38100" y="42545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255" name="Rectangle 111"/>
          <p:cNvSpPr>
            <a:spLocks noChangeArrowheads="1"/>
          </p:cNvSpPr>
          <p:nvPr/>
        </p:nvSpPr>
        <p:spPr bwMode="auto">
          <a:xfrm>
            <a:off x="5397500" y="3784600"/>
            <a:ext cx="317500" cy="33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256" name="Rectangle 112"/>
          <p:cNvSpPr>
            <a:spLocks noChangeArrowheads="1"/>
          </p:cNvSpPr>
          <p:nvPr/>
        </p:nvSpPr>
        <p:spPr bwMode="auto">
          <a:xfrm>
            <a:off x="4191000" y="4064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6257" name="Rectangle 113"/>
          <p:cNvSpPr>
            <a:spLocks noChangeArrowheads="1"/>
          </p:cNvSpPr>
          <p:nvPr/>
        </p:nvSpPr>
        <p:spPr bwMode="auto">
          <a:xfrm>
            <a:off x="8750300" y="3695700"/>
            <a:ext cx="368300" cy="35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6258" name="Rectangle 114"/>
          <p:cNvSpPr>
            <a:spLocks noChangeArrowheads="1"/>
          </p:cNvSpPr>
          <p:nvPr/>
        </p:nvSpPr>
        <p:spPr bwMode="auto">
          <a:xfrm>
            <a:off x="8813800" y="46863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1981200" y="6461125"/>
            <a:ext cx="609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hổ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177800" y="3721100"/>
            <a:ext cx="1295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bò rừng</a:t>
            </a:r>
          </a:p>
        </p:txBody>
      </p:sp>
      <p:sp>
        <p:nvSpPr>
          <p:cNvPr id="6262" name="Text Box 118"/>
          <p:cNvSpPr txBox="1">
            <a:spLocks noChangeArrowheads="1"/>
          </p:cNvSpPr>
          <p:nvPr/>
        </p:nvSpPr>
        <p:spPr bwMode="auto">
          <a:xfrm>
            <a:off x="2324100" y="3594100"/>
            <a:ext cx="685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khỉ</a:t>
            </a:r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3632200" y="3556000"/>
            <a:ext cx="914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hươu</a:t>
            </a:r>
          </a:p>
        </p:txBody>
      </p:sp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6248400" y="3289300"/>
            <a:ext cx="1143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lợn lòi</a:t>
            </a:r>
          </a:p>
        </p:txBody>
      </p:sp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7988300" y="3238500"/>
            <a:ext cx="1143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sư tử</a:t>
            </a:r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1003300" y="5016500"/>
            <a:ext cx="685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thỏ</a:t>
            </a:r>
          </a:p>
        </p:txBody>
      </p:sp>
      <p:sp>
        <p:nvSpPr>
          <p:cNvPr id="6267" name="Text Box 123"/>
          <p:cNvSpPr txBox="1">
            <a:spLocks noChangeArrowheads="1"/>
          </p:cNvSpPr>
          <p:nvPr/>
        </p:nvSpPr>
        <p:spPr bwMode="auto">
          <a:xfrm>
            <a:off x="2514600" y="5080000"/>
            <a:ext cx="1143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chó sói</a:t>
            </a:r>
          </a:p>
        </p:txBody>
      </p:sp>
      <p:sp>
        <p:nvSpPr>
          <p:cNvPr id="6268" name="Text Box 124"/>
          <p:cNvSpPr txBox="1">
            <a:spLocks noChangeArrowheads="1"/>
          </p:cNvSpPr>
          <p:nvPr/>
        </p:nvSpPr>
        <p:spPr bwMode="auto">
          <a:xfrm>
            <a:off x="6400800" y="5016500"/>
            <a:ext cx="762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báo</a:t>
            </a:r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7251700" y="4267200"/>
            <a:ext cx="8382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gấu</a:t>
            </a:r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7239000" y="6465888"/>
            <a:ext cx="1066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tê giác</a:t>
            </a:r>
          </a:p>
        </p:txBody>
      </p: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6400800" y="6448425"/>
            <a:ext cx="762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cáo</a:t>
            </a: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4686300" y="6438900"/>
            <a:ext cx="685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sóc</a:t>
            </a:r>
          </a:p>
        </p:txBody>
      </p:sp>
      <p:sp>
        <p:nvSpPr>
          <p:cNvPr id="6273" name="Text Box 129"/>
          <p:cNvSpPr txBox="1">
            <a:spLocks noChangeArrowheads="1"/>
          </p:cNvSpPr>
          <p:nvPr/>
        </p:nvSpPr>
        <p:spPr bwMode="auto">
          <a:xfrm>
            <a:off x="0" y="6491288"/>
            <a:ext cx="1447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ngựa vằn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8229600" y="5283200"/>
            <a:ext cx="914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chồn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152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 năm ngày 30 tháng 4 năm 2020</a:t>
            </a:r>
          </a:p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Mở rộng vốn từ: Từ ngữ về muông thú.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Đặt và trả lời câu hỏi như thế nào?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6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6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6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6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20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6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3" dur="1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</p:childTnLst>
        </p:cTn>
      </p:par>
    </p:tnLst>
    <p:bldLst>
      <p:bldP spid="6197" grpId="0" animBg="1"/>
      <p:bldP spid="6203" grpId="0"/>
      <p:bldP spid="6242" grpId="0" animBg="1"/>
      <p:bldP spid="6243" grpId="0" animBg="1"/>
      <p:bldP spid="6244" grpId="0" animBg="1"/>
      <p:bldP spid="6246" grpId="0" animBg="1"/>
      <p:bldP spid="6247" grpId="0" animBg="1"/>
      <p:bldP spid="6248" grpId="0" animBg="1"/>
      <p:bldP spid="6249" grpId="0" animBg="1"/>
      <p:bldP spid="6250" grpId="0" animBg="1"/>
      <p:bldP spid="6251" grpId="0" animBg="1"/>
      <p:bldP spid="6252" grpId="0" animBg="1"/>
      <p:bldP spid="6253" grpId="0" animBg="1"/>
      <p:bldP spid="6254" grpId="0" animBg="1"/>
      <p:bldP spid="6255" grpId="0" animBg="1"/>
      <p:bldP spid="6256" grpId="0" animBg="1"/>
      <p:bldP spid="6257" grpId="0" animBg="1"/>
      <p:bldP spid="6258" grpId="0" animBg="1"/>
      <p:bldP spid="6259" grpId="0" animBg="1"/>
      <p:bldP spid="6261" grpId="0" animBg="1"/>
      <p:bldP spid="6262" grpId="0" animBg="1"/>
      <p:bldP spid="6263" grpId="0" animBg="1"/>
      <p:bldP spid="6264" grpId="0" animBg="1"/>
      <p:bldP spid="6265" grpId="0" animBg="1"/>
      <p:bldP spid="6266" grpId="0" animBg="1"/>
      <p:bldP spid="6267" grpId="0" animBg="1"/>
      <p:bldP spid="6268" grpId="0" animBg="1"/>
      <p:bldP spid="6269" grpId="0" animBg="1"/>
      <p:bldP spid="6270" grpId="0" animBg="1"/>
      <p:bldP spid="6271" grpId="0" animBg="1"/>
      <p:bldP spid="6272" grpId="0" animBg="1"/>
      <p:bldP spid="6273" grpId="0" animBg="1"/>
      <p:bldP spid="6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 năm ngày 30 tháng 4 năm 2020</a:t>
            </a:r>
          </a:p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Mở rộng vốn từ: Từ ngữ về muông thú.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Đặt và trả lời câu hỏi như thế nào?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38100" y="2495540"/>
            <a:ext cx="9067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Bài 1:Xếp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tên các con vật dưới đây vào nhóm thích hợp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bò rừng, khỉ, hươu, lợn lòi, sư tử, gấu, thỏ, chó sói, vượn, báo, chồn, ngựa vằn, hổ, sóc, cáo, tê giác.</a:t>
            </a:r>
          </a:p>
          <a:p>
            <a:pPr algn="just">
              <a:spcBef>
                <a:spcPct val="50000"/>
              </a:spcBef>
            </a:pPr>
            <a:r>
              <a:rPr lang="en-US" sz="2200" b="1" smtClean="0">
                <a:solidFill>
                  <a:srgbClr val="0000FF"/>
                </a:solidFill>
              </a:rPr>
              <a:t> 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457200" y="38227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CC0099"/>
                </a:solidFill>
              </a:rPr>
              <a:t> </a:t>
            </a:r>
            <a:r>
              <a:rPr lang="en-US" sz="2400" b="1">
                <a:solidFill>
                  <a:srgbClr val="CC0099"/>
                </a:solidFill>
              </a:rPr>
              <a:t>Thú </a:t>
            </a:r>
            <a:r>
              <a:rPr lang="en-US" sz="2400" b="1" smtClean="0">
                <a:solidFill>
                  <a:srgbClr val="CC0099"/>
                </a:solidFill>
              </a:rPr>
              <a:t>dữ, </a:t>
            </a:r>
            <a:r>
              <a:rPr lang="en-US" sz="2400" b="1">
                <a:solidFill>
                  <a:srgbClr val="CC0099"/>
                </a:solidFill>
              </a:rPr>
              <a:t>nguy hiểm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953000" y="38227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CC0099"/>
                </a:solidFill>
              </a:rPr>
              <a:t>Thú </a:t>
            </a:r>
            <a:r>
              <a:rPr lang="en-US" sz="2400" b="1">
                <a:solidFill>
                  <a:srgbClr val="CC0099"/>
                </a:solidFill>
              </a:rPr>
              <a:t>không nguy hiểm</a:t>
            </a:r>
          </a:p>
        </p:txBody>
      </p:sp>
      <p:sp>
        <p:nvSpPr>
          <p:cNvPr id="9" name="Text Box 131"/>
          <p:cNvSpPr txBox="1">
            <a:spLocks noChangeArrowheads="1"/>
          </p:cNvSpPr>
          <p:nvPr/>
        </p:nvSpPr>
        <p:spPr bwMode="auto">
          <a:xfrm>
            <a:off x="762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M :</a:t>
            </a:r>
          </a:p>
        </p:txBody>
      </p:sp>
      <p:sp>
        <p:nvSpPr>
          <p:cNvPr id="10" name="Text Box 135"/>
          <p:cNvSpPr txBox="1">
            <a:spLocks noChangeArrowheads="1"/>
          </p:cNvSpPr>
          <p:nvPr/>
        </p:nvSpPr>
        <p:spPr bwMode="auto">
          <a:xfrm>
            <a:off x="762000" y="4648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hổ</a:t>
            </a: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4648200" y="46355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M :</a:t>
            </a:r>
          </a:p>
        </p:txBody>
      </p:sp>
      <p:sp>
        <p:nvSpPr>
          <p:cNvPr id="12" name="Text Box 134"/>
          <p:cNvSpPr txBox="1">
            <a:spLocks noChangeArrowheads="1"/>
          </p:cNvSpPr>
          <p:nvPr/>
        </p:nvSpPr>
        <p:spPr bwMode="auto">
          <a:xfrm>
            <a:off x="5245100" y="4648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thỏ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546600" y="3822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64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0" y="5105400"/>
            <a:ext cx="434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sư tử, báo, chó sói,</a:t>
            </a:r>
          </a:p>
          <a:p>
            <a:pPr marL="342900" indent="-342900" algn="ctr"/>
            <a:r>
              <a:rPr lang="en-US" sz="2800" b="1">
                <a:solidFill>
                  <a:srgbClr val="FF0000"/>
                </a:solidFill>
              </a:rPr>
              <a:t>tê giác, bò rừng,         lợn lòi, gấu.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533900" y="5003800"/>
            <a:ext cx="3805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ngựa vằn, khỉ,   vượn, sóc, chồn,  cáo, hươu.</a:t>
            </a:r>
          </a:p>
        </p:txBody>
      </p:sp>
    </p:spTree>
    <p:extLst>
      <p:ext uri="{BB962C8B-B14F-4D97-AF65-F5344CB8AC3E}">
        <p14:creationId xmlns:p14="http://schemas.microsoft.com/office/powerpoint/2010/main" val="34731579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>
          <a:xfrm>
            <a:off x="-12700" y="2438400"/>
            <a:ext cx="9156700" cy="858837"/>
          </a:xfrm>
          <a:noFill/>
        </p:spPr>
        <p:txBody>
          <a:bodyPr/>
          <a:lstStyle/>
          <a:p>
            <a:pPr algn="just" eaLnBrk="1" hangingPunct="1"/>
            <a:r>
              <a:rPr lang="en-US" sz="2000" b="1" smtClean="0">
                <a:solidFill>
                  <a:srgbClr val="FF0000"/>
                </a:solidFill>
              </a:rPr>
              <a:t>Bài 2.</a:t>
            </a:r>
            <a:r>
              <a:rPr lang="en-US" sz="2000" b="1" smtClean="0">
                <a:solidFill>
                  <a:srgbClr val="333399"/>
                </a:solidFill>
              </a:rPr>
              <a:t> Dựa vào hiểu biết của em về các con vật,  trả lời những câu hỏi sau: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4191000"/>
            <a:ext cx="7391400" cy="45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CC0099"/>
                </a:solidFill>
              </a:rPr>
              <a:t>b)</a:t>
            </a:r>
            <a:r>
              <a:rPr lang="en-US" sz="2000" b="1" smtClean="0">
                <a:solidFill>
                  <a:srgbClr val="333399"/>
                </a:solidFill>
              </a:rPr>
              <a:t> Sóc chuyền từ cành này sang cành khác như thế nào ?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215900" y="32385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rgbClr val="CC0099"/>
                </a:solidFill>
              </a:rPr>
              <a:t>a)</a:t>
            </a:r>
            <a:r>
              <a:rPr lang="en-US" sz="2000" b="1">
                <a:solidFill>
                  <a:srgbClr val="333399"/>
                </a:solidFill>
              </a:rPr>
              <a:t> Thỏ chạy như thế nào ?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79400" y="5029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CC0099"/>
                </a:solidFill>
              </a:rPr>
              <a:t>c)</a:t>
            </a:r>
            <a:r>
              <a:rPr lang="en-US" sz="2000" b="1">
                <a:solidFill>
                  <a:srgbClr val="333399"/>
                </a:solidFill>
              </a:rPr>
              <a:t> Gấu đi như thế nào ?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79400" y="58420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CC0099"/>
                </a:solidFill>
              </a:rPr>
              <a:t>d)</a:t>
            </a:r>
            <a:r>
              <a:rPr lang="en-US" sz="2000" b="1">
                <a:solidFill>
                  <a:srgbClr val="333399"/>
                </a:solidFill>
              </a:rPr>
              <a:t> Voi kéo gỗ như thế nào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 năm ngày 30 tháng 4 năm 2020</a:t>
            </a:r>
          </a:p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Mở rộng vốn từ: Từ ngữ về muông thú.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Đặt và trả lời câu hỏi như thế nào?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5900" y="3657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rgbClr val="CC0099"/>
                </a:solidFill>
              </a:rPr>
              <a:t> </a:t>
            </a:r>
            <a:r>
              <a:rPr lang="en-US" sz="2000" b="1" smtClean="0">
                <a:solidFill>
                  <a:srgbClr val="CC0099"/>
                </a:solidFill>
              </a:rPr>
              <a:t>  </a:t>
            </a:r>
            <a:r>
              <a:rPr lang="en-US" sz="2000" b="1" smtClean="0">
                <a:solidFill>
                  <a:srgbClr val="FF0000"/>
                </a:solidFill>
              </a:rPr>
              <a:t>Thỏ </a:t>
            </a:r>
            <a:r>
              <a:rPr lang="en-US" sz="2000" b="1">
                <a:solidFill>
                  <a:srgbClr val="FF0000"/>
                </a:solidFill>
              </a:rPr>
              <a:t>chạy </a:t>
            </a:r>
            <a:r>
              <a:rPr lang="en-US" sz="2000" b="1" smtClean="0">
                <a:solidFill>
                  <a:srgbClr val="FF0000"/>
                </a:solidFill>
              </a:rPr>
              <a:t>nhanh như tên.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203200" y="4572000"/>
            <a:ext cx="848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CC0099"/>
                </a:solidFill>
              </a:rPr>
              <a:t> </a:t>
            </a:r>
            <a:r>
              <a:rPr lang="en-US" sz="2000" b="1" smtClean="0">
                <a:solidFill>
                  <a:srgbClr val="CC0099"/>
                </a:solidFill>
              </a:rPr>
              <a:t>  </a:t>
            </a:r>
            <a:r>
              <a:rPr lang="en-US" sz="2000" b="1" smtClean="0">
                <a:solidFill>
                  <a:srgbClr val="333399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Sóc chuyền từ cành này sang cành khác nhanh thoăn thoắt.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42900" y="5384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  Gấu </a:t>
            </a:r>
            <a:r>
              <a:rPr lang="en-US" sz="2000" b="1">
                <a:solidFill>
                  <a:srgbClr val="FF0000"/>
                </a:solidFill>
              </a:rPr>
              <a:t>đi </a:t>
            </a:r>
            <a:r>
              <a:rPr lang="en-US" sz="2000" b="1" smtClean="0">
                <a:solidFill>
                  <a:srgbClr val="FF0000"/>
                </a:solidFill>
              </a:rPr>
              <a:t>lắc la lắc lư.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57200" y="62865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CC0099"/>
                </a:solidFill>
              </a:rPr>
              <a:t> </a:t>
            </a:r>
            <a:r>
              <a:rPr lang="en-US" sz="2000" b="1" smtClean="0">
                <a:solidFill>
                  <a:srgbClr val="CC0099"/>
                </a:solidFill>
              </a:rPr>
              <a:t> </a:t>
            </a:r>
            <a:r>
              <a:rPr lang="en-US" sz="2000" b="1" smtClean="0">
                <a:solidFill>
                  <a:srgbClr val="333399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Voi kéo gỗ </a:t>
            </a:r>
            <a:r>
              <a:rPr lang="en-US" sz="2000" b="1" smtClean="0">
                <a:solidFill>
                  <a:srgbClr val="FF0000"/>
                </a:solidFill>
              </a:rPr>
              <a:t>rất khỏe.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7543800" cy="6096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Bài 3.</a:t>
            </a:r>
            <a:r>
              <a:rPr lang="en-US" sz="2000" b="1" smtClean="0"/>
              <a:t> </a:t>
            </a:r>
            <a:r>
              <a:rPr lang="en-US" sz="2000" b="1" smtClean="0">
                <a:solidFill>
                  <a:srgbClr val="333399"/>
                </a:solidFill>
              </a:rPr>
              <a:t>Đặt câu hỏi cho bộ phận câu được in đậm dưới đây</a:t>
            </a:r>
            <a:r>
              <a:rPr lang="en-US" sz="2000" smtClean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55838"/>
            <a:ext cx="4191000" cy="4525962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marL="533400" indent="-533400" algn="just" eaLnBrk="1" hangingPunct="1">
              <a:lnSpc>
                <a:spcPct val="90000"/>
              </a:lnSpc>
            </a:pPr>
            <a:endParaRPr lang="en-US" sz="2000" b="1" smtClean="0"/>
          </a:p>
          <a:p>
            <a:pPr marL="533400" indent="-533400" algn="just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smtClean="0">
                <a:solidFill>
                  <a:srgbClr val="0000FF"/>
                </a:solidFill>
              </a:rPr>
              <a:t>Trâu cày </a:t>
            </a:r>
            <a:r>
              <a:rPr lang="en-US" sz="2000" b="1" smtClean="0">
                <a:solidFill>
                  <a:srgbClr val="0000FF"/>
                </a:solidFill>
              </a:rPr>
              <a:t>rất khoẻ.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0000FF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FF"/>
                </a:solidFill>
              </a:rPr>
              <a:t>b)  </a:t>
            </a:r>
            <a:r>
              <a:rPr lang="en-US" sz="2000" smtClean="0">
                <a:solidFill>
                  <a:srgbClr val="0000FF"/>
                </a:solidFill>
              </a:rPr>
              <a:t>Ngựa phi </a:t>
            </a:r>
            <a:r>
              <a:rPr lang="en-US" sz="2000" b="1" smtClean="0">
                <a:solidFill>
                  <a:srgbClr val="0000FF"/>
                </a:solidFill>
              </a:rPr>
              <a:t>nhanh như bay.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0000FF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FF"/>
                </a:solidFill>
              </a:rPr>
              <a:t>c) </a:t>
            </a:r>
            <a:r>
              <a:rPr lang="en-US" sz="2000" smtClean="0">
                <a:solidFill>
                  <a:srgbClr val="0000FF"/>
                </a:solidFill>
              </a:rPr>
              <a:t>Thấy một chú ngựa béo tốt đang ăn cỏ, Sói thèm </a:t>
            </a:r>
            <a:r>
              <a:rPr lang="en-US" sz="2000" b="1" smtClean="0">
                <a:solidFill>
                  <a:srgbClr val="0000FF"/>
                </a:solidFill>
              </a:rPr>
              <a:t>rỏ dãi.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0000FF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FF"/>
                </a:solidFill>
              </a:rPr>
              <a:t>d) Đọc xong nội quy, Khỉ Nâu cười </a:t>
            </a:r>
            <a:r>
              <a:rPr lang="en-US" sz="2000" b="1" smtClean="0">
                <a:solidFill>
                  <a:srgbClr val="0000FF"/>
                </a:solidFill>
              </a:rPr>
              <a:t>khành khạch.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192338"/>
            <a:ext cx="3784600" cy="4525962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b="1" smtClean="0">
                <a:solidFill>
                  <a:srgbClr val="FF0000"/>
                </a:solidFill>
              </a:rPr>
              <a:t>Trâu cày như thế nào?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b)   Ngựa phi như thế nào?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c) Thấy một chú ngựa béo tốt đang ăn cỏ, Sói thèm như thế nào ?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US" sz="300" b="1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d) Đọc xong nội quy, Khỉ Nâu cười như thế nào?</a:t>
            </a:r>
          </a:p>
        </p:txBody>
      </p:sp>
      <p:sp>
        <p:nvSpPr>
          <p:cNvPr id="20487" name="Line 24"/>
          <p:cNvSpPr>
            <a:spLocks noChangeShapeType="1"/>
          </p:cNvSpPr>
          <p:nvPr/>
        </p:nvSpPr>
        <p:spPr bwMode="auto">
          <a:xfrm>
            <a:off x="4826000" y="2997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 năm ngày 30 tháng 4 năm 2020</a:t>
            </a:r>
          </a:p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Mở rộng vốn từ: Từ ngữ về muông thú.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Đặt và trả lời câu hỏi như thế nào?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uiExpand="1" build="p"/>
      <p:bldP spid="30731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0000"/>
      </a:lt1>
      <a:dk2>
        <a:srgbClr val="800080"/>
      </a:dk2>
      <a:lt2>
        <a:srgbClr val="C0C0C0"/>
      </a:lt2>
      <a:accent1>
        <a:srgbClr val="0066CC"/>
      </a:accent1>
      <a:accent2>
        <a:srgbClr val="33CC33"/>
      </a:accent2>
      <a:accent3>
        <a:srgbClr val="AAAAAA"/>
      </a:accent3>
      <a:accent4>
        <a:srgbClr val="000000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577</Words>
  <Application>Microsoft Office PowerPoint</Application>
  <PresentationFormat>On-screen Show (4:3)</PresentationFormat>
  <Paragraphs>99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Default Design</vt:lpstr>
      <vt:lpstr>master</vt:lpstr>
      <vt:lpstr>1_colormaster</vt:lpstr>
      <vt:lpstr>2_colormaster</vt:lpstr>
      <vt:lpstr>3_colormaster</vt:lpstr>
      <vt:lpstr>4_colormaster</vt:lpstr>
      <vt:lpstr>5_colormaster</vt:lpstr>
      <vt:lpstr>PowerPoint Presentation</vt:lpstr>
      <vt:lpstr>PowerPoint Presentation</vt:lpstr>
      <vt:lpstr>PowerPoint Presentation</vt:lpstr>
      <vt:lpstr>Bài 2. Dựa vào hiểu biết của em về các con vật,  trả lời những câu hỏi sau:</vt:lpstr>
      <vt:lpstr>Bài 3. Đặt câu hỏi cho bộ phận câu được in đậm dưới đây.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Technical CMS</dc:creator>
  <cp:lastModifiedBy>ADMIN</cp:lastModifiedBy>
  <cp:revision>173</cp:revision>
  <dcterms:created xsi:type="dcterms:W3CDTF">2008-02-20T04:23:06Z</dcterms:created>
  <dcterms:modified xsi:type="dcterms:W3CDTF">2020-04-29T02:46:37Z</dcterms:modified>
</cp:coreProperties>
</file>